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</p:sldMasterIdLst>
  <p:notesMasterIdLst>
    <p:notesMasterId r:id="rId58"/>
  </p:notesMasterIdLst>
  <p:handoutMasterIdLst>
    <p:handoutMasterId r:id="rId5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72" r:id="rId17"/>
    <p:sldId id="273" r:id="rId18"/>
    <p:sldId id="270" r:id="rId19"/>
    <p:sldId id="274" r:id="rId20"/>
    <p:sldId id="275" r:id="rId21"/>
    <p:sldId id="283" r:id="rId22"/>
    <p:sldId id="284" r:id="rId23"/>
    <p:sldId id="285" r:id="rId24"/>
    <p:sldId id="286" r:id="rId25"/>
    <p:sldId id="287" r:id="rId26"/>
    <p:sldId id="288" r:id="rId27"/>
    <p:sldId id="282" r:id="rId28"/>
    <p:sldId id="276" r:id="rId29"/>
    <p:sldId id="277" r:id="rId30"/>
    <p:sldId id="278" r:id="rId31"/>
    <p:sldId id="279" r:id="rId32"/>
    <p:sldId id="289" r:id="rId33"/>
    <p:sldId id="294" r:id="rId34"/>
    <p:sldId id="290" r:id="rId35"/>
    <p:sldId id="292" r:id="rId36"/>
    <p:sldId id="291" r:id="rId37"/>
    <p:sldId id="293" r:id="rId38"/>
    <p:sldId id="308" r:id="rId39"/>
    <p:sldId id="306" r:id="rId40"/>
    <p:sldId id="280" r:id="rId41"/>
    <p:sldId id="307" r:id="rId42"/>
    <p:sldId id="310" r:id="rId43"/>
    <p:sldId id="311" r:id="rId44"/>
    <p:sldId id="309" r:id="rId45"/>
    <p:sldId id="303" r:id="rId46"/>
    <p:sldId id="304" r:id="rId47"/>
    <p:sldId id="305" r:id="rId48"/>
    <p:sldId id="281" r:id="rId49"/>
    <p:sldId id="295" r:id="rId50"/>
    <p:sldId id="296" r:id="rId51"/>
    <p:sldId id="297" r:id="rId52"/>
    <p:sldId id="298" r:id="rId53"/>
    <p:sldId id="299" r:id="rId54"/>
    <p:sldId id="312" r:id="rId55"/>
    <p:sldId id="313" r:id="rId56"/>
    <p:sldId id="314" r:id="rId5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pos="4196" userDrawn="1">
          <p15:clr>
            <a:srgbClr val="A4A3A4"/>
          </p15:clr>
        </p15:guide>
        <p15:guide id="2" pos="12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orient="horz" pos="2918" userDrawn="1">
          <p15:clr>
            <a:srgbClr val="A4A3A4"/>
          </p15:clr>
        </p15:guide>
        <p15:guide id="5" orient="horz" pos="2397" userDrawn="1">
          <p15:clr>
            <a:srgbClr val="A4A3A4"/>
          </p15:clr>
        </p15:guide>
        <p15:guide id="6" orient="horz" pos="1491" userDrawn="1">
          <p15:clr>
            <a:srgbClr val="A4A3A4"/>
          </p15:clr>
        </p15:guide>
        <p15:guide id="7" pos="288" userDrawn="1">
          <p15:clr>
            <a:srgbClr val="A4A3A4"/>
          </p15:clr>
        </p15:guide>
        <p15:guide id="8" pos="1176" userDrawn="1">
          <p15:clr>
            <a:srgbClr val="A4A3A4"/>
          </p15:clr>
        </p15:guide>
        <p15:guide id="9" pos="2880" userDrawn="1">
          <p15:clr>
            <a:srgbClr val="A4A3A4"/>
          </p15:clr>
        </p15:guide>
        <p15:guide id="10" pos="2077" userDrawn="1">
          <p15:clr>
            <a:srgbClr val="A4A3A4"/>
          </p15:clr>
        </p15:guide>
        <p15:guide id="11" orient="horz" pos="890" userDrawn="1">
          <p15:clr>
            <a:srgbClr val="A4A3A4"/>
          </p15:clr>
        </p15:guide>
        <p15:guide id="12" orient="horz" pos="1201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72C"/>
    <a:srgbClr val="FFDE81"/>
    <a:srgbClr val="FFD358"/>
    <a:srgbClr val="8031A7"/>
    <a:srgbClr val="BFBFBF"/>
    <a:srgbClr val="007A97"/>
    <a:srgbClr val="FAB200"/>
    <a:srgbClr val="7D5900"/>
    <a:srgbClr val="FFE29E"/>
    <a:srgbClr val="FFF4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90"/>
    <p:restoredTop sz="68262" autoAdjust="0"/>
  </p:normalViewPr>
  <p:slideViewPr>
    <p:cSldViewPr snapToGrid="0" snapToObjects="1">
      <p:cViewPr varScale="1">
        <p:scale>
          <a:sx n="102" d="100"/>
          <a:sy n="102" d="100"/>
        </p:scale>
        <p:origin x="-2016" y="-84"/>
      </p:cViewPr>
      <p:guideLst>
        <p:guide orient="horz" pos="2918"/>
        <p:guide orient="horz" pos="2397"/>
        <p:guide orient="horz" pos="1491"/>
        <p:guide orient="horz" pos="890"/>
        <p:guide orient="horz" pos="1201"/>
        <p:guide pos="4196"/>
        <p:guide pos="120"/>
        <p:guide pos="192"/>
        <p:guide pos="288"/>
        <p:guide pos="1176"/>
        <p:guide pos="2880"/>
        <p:guide pos="2077"/>
      </p:guideLst>
    </p:cSldViewPr>
  </p:slid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200" d="100"/>
        <a:sy n="200" d="100"/>
      </p:scale>
      <p:origin x="0" y="5526"/>
    </p:cViewPr>
  </p:sorterViewPr>
  <p:notesViewPr>
    <p:cSldViewPr snapToGrid="0" snapToObjects="1">
      <p:cViewPr varScale="1">
        <p:scale>
          <a:sx n="97" d="100"/>
          <a:sy n="97" d="100"/>
        </p:scale>
        <p:origin x="-3678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2D00C-46DC-0F47-B2AC-989F5DFB1A7F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F642-BC8A-F24D-81C7-A1734C779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19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0963" y="351503"/>
            <a:ext cx="4662985" cy="262289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7" name="Straight Connector 6"/>
          <p:cNvCxnSpPr/>
          <p:nvPr/>
        </p:nvCxnSpPr>
        <p:spPr>
          <a:xfrm>
            <a:off x="5132439" y="540774"/>
            <a:ext cx="0" cy="818043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Notes Placeholder 10"/>
          <p:cNvSpPr>
            <a:spLocks noGrp="1"/>
          </p:cNvSpPr>
          <p:nvPr>
            <p:ph type="body" sz="quarter" idx="3"/>
          </p:nvPr>
        </p:nvSpPr>
        <p:spPr>
          <a:xfrm>
            <a:off x="380963" y="3114368"/>
            <a:ext cx="4662985" cy="578382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12107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lvl1pPr marL="158750" indent="0" algn="l" defTabSz="914400" rtl="0" eaLnBrk="1" latinLnBrk="0" hangingPunct="1">
      <a:buNone/>
      <a:tabLst/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atastax.com/en/dse/5.1/dse-dev/datastax_enterprise/search/queryTerms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goal of this Discussion Module is to complete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text area of DSE Search.</a:t>
            </a:r>
          </a:p>
          <a:p>
            <a:endParaRPr lang="en-US" sz="8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Still coming (other modules):</a:t>
            </a:r>
          </a:p>
          <a:p>
            <a:endParaRPr lang="en-US" sz="8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30200" indent="-171450">
              <a:buFont typeface="Arial" pitchFamily="34" charset="0"/>
              <a:buChar char="•"/>
            </a:pP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more complete discussion of query syntax, capability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Geospatial/spatial (time series)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Capacity planning, tuning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452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Comments related to the code above:</a:t>
            </a:r>
          </a:p>
          <a:p>
            <a:pPr marL="158750" indent="0">
              <a:buFont typeface="Arial" pitchFamily="34" charset="0"/>
              <a:buNone/>
            </a:pP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Can col3 be used to sort ?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Can we predicate on col3 ?</a:t>
            </a:r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Field types 71 and 72 prepare for lowercase search, and sounds like search.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21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Syntax for the ADD </a:t>
            </a:r>
            <a:r>
              <a:rPr lang="en-US" dirty="0" err="1" smtClean="0"/>
              <a:t>copyField</a:t>
            </a:r>
            <a:r>
              <a:rPr lang="en-US" dirty="0" smtClean="0"/>
              <a:t> switch to ALTER SEARCH INDEX-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77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each of the five queries above: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Which return data ?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Which fail</a:t>
            </a:r>
            <a:r>
              <a:rPr lang="en-US" baseline="0" dirty="0" smtClean="0"/>
              <a:t> and why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76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Adding three more columns to the DSE Search</a:t>
            </a:r>
            <a:r>
              <a:rPr lang="en-US" baseline="0" dirty="0" smtClean="0"/>
              <a:t> index (metadata).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Adding the two new indexed fields, </a:t>
            </a:r>
            <a:r>
              <a:rPr lang="en-US" baseline="0" dirty="0" err="1" smtClean="0"/>
              <a:t>TextField</a:t>
            </a:r>
            <a:r>
              <a:rPr lang="en-US" baseline="0" dirty="0" smtClean="0"/>
              <a:t> yes, but </a:t>
            </a:r>
            <a:r>
              <a:rPr lang="en-US" baseline="0" dirty="0" err="1" smtClean="0"/>
              <a:t>KeywordTokenizer</a:t>
            </a:r>
            <a:r>
              <a:rPr lang="en-US" baseline="0" dirty="0" smtClean="0"/>
              <a:t>.</a:t>
            </a:r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Could you sort on col73 or col74 ?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37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Continuing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copyField</a:t>
            </a:r>
            <a:r>
              <a:rPr lang="en-US" baseline="0" dirty="0" smtClean="0"/>
              <a:t> example.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Three source fields, times two destinations, equals six commands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RELOAD, REBUILD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928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Related to the queries above: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The parenthesis, in this context,</a:t>
            </a:r>
            <a:r>
              <a:rPr lang="en-US" baseline="0" dirty="0" smtClean="0"/>
              <a:t> are used to group terms applied to a single column equality.</a:t>
            </a:r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Why is Chuck Mary Lincoln returned ?!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967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Related to the queries above: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In this content, plus</a:t>
            </a:r>
            <a:r>
              <a:rPr lang="en-US" baseline="0" dirty="0" smtClean="0"/>
              <a:t> or minus calls for; required, or negate/not-required.</a:t>
            </a:r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Why is David Chuck Todd returned 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701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Related</a:t>
            </a:r>
            <a:r>
              <a:rPr lang="en-US" baseline="0" dirty="0" smtClean="0"/>
              <a:t> to the queries above: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In this context, the double quotes around Chuck David Todd present a phrase predicate.</a:t>
            </a:r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58750" indent="0">
              <a:buFont typeface="Arial" pitchFamily="34" charset="0"/>
              <a:buNone/>
            </a:pPr>
            <a:r>
              <a:rPr lang="en-US" baseline="0" dirty="0" smtClean="0"/>
              <a:t>Reference </a:t>
            </a:r>
            <a:r>
              <a:rPr lang="en-US" baseline="0" dirty="0" err="1" smtClean="0"/>
              <a:t>Urls</a:t>
            </a:r>
            <a:r>
              <a:rPr lang="en-US" baseline="0" dirty="0" smtClean="0"/>
              <a:t>,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200" dirty="0" smtClean="0">
                <a:hlinkClick r:id="rId3"/>
              </a:rPr>
              <a:t>https://docs.datastax.com/en/dse/5.1/dse-dev/datastax_enterprise/search/queryTerms.html</a:t>
            </a:r>
            <a:endParaRPr lang="en-US" sz="120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200" dirty="0" smtClean="0"/>
              <a:t>https://docs.datastax.com/en/dse/5.1/dse-dev/datastax_enterprise/search/advancedTerms.html</a:t>
            </a:r>
          </a:p>
          <a:p>
            <a:pPr marL="457200" lvl="1" indent="0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992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page marks the end of the (end to end) example; </a:t>
            </a:r>
            <a:r>
              <a:rPr lang="en-US" baseline="0" dirty="0" err="1" smtClean="0"/>
              <a:t>copyField</a:t>
            </a:r>
            <a:r>
              <a:rPr lang="en-US" baseline="0" dirty="0" smtClean="0"/>
              <a:t> using DSE Search.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338941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dynamicField</a:t>
            </a:r>
            <a:r>
              <a:rPr lang="en-US" dirty="0" smtClean="0"/>
              <a:t>(s)</a:t>
            </a:r>
            <a:r>
              <a:rPr lang="en-US" baseline="0" dirty="0" smtClean="0"/>
              <a:t> are definitely used when using geospatial/spatial. There is discussion, largely on the Apache </a:t>
            </a:r>
            <a:r>
              <a:rPr lang="en-US" baseline="0" dirty="0" err="1" smtClean="0"/>
              <a:t>Solr</a:t>
            </a:r>
            <a:r>
              <a:rPr lang="en-US" baseline="0" dirty="0" smtClean="0"/>
              <a:t> side about their use.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Reference </a:t>
            </a:r>
            <a:r>
              <a:rPr lang="en-US" baseline="0" dirty="0" err="1" smtClean="0"/>
              <a:t>Urls</a:t>
            </a:r>
            <a:r>
              <a:rPr lang="en-US" baseline="0" dirty="0" smtClean="0"/>
              <a:t>,</a:t>
            </a:r>
          </a:p>
          <a:p>
            <a:pPr lvl="1"/>
            <a:r>
              <a:rPr lang="en-US" baseline="0" dirty="0" smtClean="0"/>
              <a:t>https://docs.datastax.com/en/dse/5.1/dse-dev/datastax_enterprise/search/usingDynamicFields.html</a:t>
            </a:r>
          </a:p>
          <a:p>
            <a:pPr lvl="1"/>
            <a:r>
              <a:rPr lang="en-US" baseline="0" dirty="0" smtClean="0"/>
              <a:t>https://docs.datastax.com/en/dse/6.0/dse-dev/datastax_enterprise/search/unsupportedSearchFeatures.html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Code to test (normal) </a:t>
            </a:r>
            <a:r>
              <a:rPr lang="en-US" baseline="0" dirty="0" err="1" smtClean="0"/>
              <a:t>dynamicField</a:t>
            </a:r>
            <a:r>
              <a:rPr lang="en-US" baseline="0" dirty="0" smtClean="0"/>
              <a:t>; does it generate new key fields using DSE Search-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DROP KEYSPACE IF EXISTS ks_16;</a:t>
            </a:r>
          </a:p>
          <a:p>
            <a:endParaRPr lang="en-US" dirty="0" smtClean="0"/>
          </a:p>
          <a:p>
            <a:r>
              <a:rPr lang="en-US" dirty="0" smtClean="0"/>
              <a:t>CREATE KEYSPACE ks_16 WITH REPLICATION =</a:t>
            </a:r>
          </a:p>
          <a:p>
            <a:r>
              <a:rPr lang="en-US" dirty="0" smtClean="0"/>
              <a:t>   {'class': '</a:t>
            </a:r>
            <a:r>
              <a:rPr lang="en-US" dirty="0" err="1" smtClean="0"/>
              <a:t>SimpleStrategy</a:t>
            </a:r>
            <a:r>
              <a:rPr lang="en-US" dirty="0" smtClean="0"/>
              <a:t>', '</a:t>
            </a:r>
            <a:r>
              <a:rPr lang="en-US" dirty="0" err="1" smtClean="0"/>
              <a:t>replication_factor</a:t>
            </a:r>
            <a:r>
              <a:rPr lang="en-US" dirty="0" smtClean="0"/>
              <a:t>': 1};</a:t>
            </a:r>
          </a:p>
          <a:p>
            <a:endParaRPr lang="en-US" dirty="0" smtClean="0"/>
          </a:p>
          <a:p>
            <a:r>
              <a:rPr lang="en-US" dirty="0" smtClean="0"/>
              <a:t>USE ks_16;</a:t>
            </a:r>
          </a:p>
          <a:p>
            <a:endParaRPr lang="en-US" dirty="0" smtClean="0"/>
          </a:p>
          <a:p>
            <a:r>
              <a:rPr lang="en-US" dirty="0" smtClean="0"/>
              <a:t>CREATE TABLE ks_16.t1</a:t>
            </a:r>
          </a:p>
          <a:p>
            <a:r>
              <a:rPr lang="en-US" dirty="0" smtClean="0"/>
              <a:t>   (</a:t>
            </a:r>
          </a:p>
          <a:p>
            <a:r>
              <a:rPr lang="en-US" dirty="0" smtClean="0"/>
              <a:t>   col1               TEXT,</a:t>
            </a:r>
          </a:p>
          <a:p>
            <a:r>
              <a:rPr lang="en-US" dirty="0" smtClean="0"/>
              <a:t>   col2               TEXT,</a:t>
            </a:r>
          </a:p>
          <a:p>
            <a:r>
              <a:rPr lang="en-US" dirty="0" smtClean="0"/>
              <a:t>   PRIMARY KEY ((col1))</a:t>
            </a:r>
          </a:p>
          <a:p>
            <a:r>
              <a:rPr lang="en-US" dirty="0" smtClean="0"/>
              <a:t>   );</a:t>
            </a:r>
          </a:p>
          <a:p>
            <a:endParaRPr lang="en-US" dirty="0" smtClean="0"/>
          </a:p>
          <a:p>
            <a:r>
              <a:rPr lang="en-US" dirty="0" smtClean="0"/>
              <a:t>INSERT INTO t1 (col1, col2) VALUES ('A', 'A');</a:t>
            </a:r>
          </a:p>
          <a:p>
            <a:r>
              <a:rPr lang="en-US" dirty="0" smtClean="0"/>
              <a:t>INSERT INTO t1 (col1, col2) VALUES ('B', 'B');</a:t>
            </a:r>
          </a:p>
          <a:p>
            <a:r>
              <a:rPr lang="en-US" dirty="0" smtClean="0"/>
              <a:t>INSERT INTO t1 (col1, col2) VALUES ('C', 'C');</a:t>
            </a:r>
          </a:p>
          <a:p>
            <a:endParaRPr lang="en-US" dirty="0" smtClean="0"/>
          </a:p>
          <a:p>
            <a:r>
              <a:rPr lang="en-US" dirty="0" smtClean="0"/>
              <a:t>CREATE SEARCH INDEX ON ks_16.t1 WITH COLUMNS col1 ;</a:t>
            </a:r>
          </a:p>
          <a:p>
            <a:endParaRPr lang="en-US" dirty="0" smtClean="0"/>
          </a:p>
          <a:p>
            <a:r>
              <a:rPr lang="en-US" dirty="0" smtClean="0"/>
              <a:t>ALTER SEARCH INDEX SCHEMA ON ks_16.t1 ADD </a:t>
            </a:r>
            <a:r>
              <a:rPr lang="en-US" dirty="0" err="1" smtClean="0"/>
              <a:t>dynamicField</a:t>
            </a:r>
            <a:r>
              <a:rPr lang="en-US" dirty="0" smtClean="0"/>
              <a:t>[@name='*_new', @type='</a:t>
            </a:r>
            <a:r>
              <a:rPr lang="en-US" dirty="0" err="1" smtClean="0"/>
              <a:t>StrField</a:t>
            </a:r>
            <a:r>
              <a:rPr lang="en-US" dirty="0" smtClean="0"/>
              <a:t>', @indexed='true', @stored='true'];</a:t>
            </a:r>
          </a:p>
          <a:p>
            <a:endParaRPr lang="en-US" dirty="0" smtClean="0"/>
          </a:p>
          <a:p>
            <a:r>
              <a:rPr lang="en-US" dirty="0" smtClean="0"/>
              <a:t>RELOAD  SEARCH INDEX ON ks_16.t1;</a:t>
            </a:r>
          </a:p>
          <a:p>
            <a:r>
              <a:rPr lang="en-US" dirty="0" smtClean="0"/>
              <a:t>REBUILD SEARCH INDEX ON ks_16.t1;</a:t>
            </a:r>
          </a:p>
          <a:p>
            <a:endParaRPr lang="en-US" dirty="0" smtClean="0"/>
          </a:p>
          <a:p>
            <a:r>
              <a:rPr lang="en-US" dirty="0" smtClean="0"/>
              <a:t>DESCRIBE ACTIVE  SEARCH INDEX SCHEMA ON ks_16.t1;</a:t>
            </a:r>
          </a:p>
          <a:p>
            <a:r>
              <a:rPr lang="en-US" dirty="0" smtClean="0"/>
              <a:t>   //</a:t>
            </a:r>
          </a:p>
          <a:p>
            <a:r>
              <a:rPr lang="en-US" dirty="0" smtClean="0"/>
              <a:t>//   &lt;?xml version="1.0" encoding="UTF-8" standalone="no"?&gt;</a:t>
            </a:r>
          </a:p>
          <a:p>
            <a:r>
              <a:rPr lang="en-US" dirty="0" smtClean="0"/>
              <a:t>//   &lt;schema name="</a:t>
            </a:r>
            <a:r>
              <a:rPr lang="en-US" dirty="0" err="1" smtClean="0"/>
              <a:t>autoSolrSchema</a:t>
            </a:r>
            <a:r>
              <a:rPr lang="en-US" dirty="0" smtClean="0"/>
              <a:t>" version="1.5"&gt;</a:t>
            </a:r>
          </a:p>
          <a:p>
            <a:r>
              <a:rPr lang="en-US" dirty="0" smtClean="0"/>
              <a:t>//     &lt;types&gt;</a:t>
            </a:r>
          </a:p>
          <a:p>
            <a:r>
              <a:rPr lang="en-US" dirty="0" smtClean="0"/>
              <a:t>//       &lt;</a:t>
            </a:r>
            <a:r>
              <a:rPr lang="en-US" dirty="0" err="1" smtClean="0"/>
              <a:t>fieldType</a:t>
            </a:r>
            <a:r>
              <a:rPr lang="en-US" dirty="0" smtClean="0"/>
              <a:t> class="</a:t>
            </a:r>
            <a:r>
              <a:rPr lang="en-US" dirty="0" err="1" smtClean="0"/>
              <a:t>org.apache.solr.schema.StrField</a:t>
            </a:r>
            <a:r>
              <a:rPr lang="en-US" dirty="0" smtClean="0"/>
              <a:t>" name="</a:t>
            </a:r>
            <a:r>
              <a:rPr lang="en-US" dirty="0" err="1" smtClean="0"/>
              <a:t>StrField</a:t>
            </a:r>
            <a:r>
              <a:rPr lang="en-US" dirty="0" smtClean="0"/>
              <a:t>"/&gt;</a:t>
            </a:r>
          </a:p>
          <a:p>
            <a:r>
              <a:rPr lang="en-US" dirty="0" smtClean="0"/>
              <a:t>//     &lt;/types&gt;</a:t>
            </a:r>
          </a:p>
          <a:p>
            <a:r>
              <a:rPr lang="en-US" dirty="0" smtClean="0"/>
              <a:t>//     &lt;fields&gt;</a:t>
            </a:r>
          </a:p>
          <a:p>
            <a:r>
              <a:rPr lang="en-US" dirty="0" smtClean="0"/>
              <a:t>//       &lt;field indexed="true" </a:t>
            </a:r>
            <a:r>
              <a:rPr lang="en-US" dirty="0" err="1" smtClean="0"/>
              <a:t>multiValued</a:t>
            </a:r>
            <a:r>
              <a:rPr lang="en-US" dirty="0" smtClean="0"/>
              <a:t>="false" name="col1" type="</a:t>
            </a:r>
            <a:r>
              <a:rPr lang="en-US" dirty="0" err="1" smtClean="0"/>
              <a:t>StrField</a:t>
            </a:r>
            <a:r>
              <a:rPr lang="en-US" dirty="0" smtClean="0"/>
              <a:t>"/&gt;</a:t>
            </a:r>
          </a:p>
          <a:p>
            <a:r>
              <a:rPr lang="en-US" dirty="0" smtClean="0"/>
              <a:t>//     &lt;/fields&gt;</a:t>
            </a:r>
          </a:p>
          <a:p>
            <a:r>
              <a:rPr lang="en-US" dirty="0" smtClean="0"/>
              <a:t>//     &lt;</a:t>
            </a:r>
            <a:r>
              <a:rPr lang="en-US" dirty="0" err="1" smtClean="0"/>
              <a:t>uniqueKey</a:t>
            </a:r>
            <a:r>
              <a:rPr lang="en-US" dirty="0" smtClean="0"/>
              <a:t>&gt;col1&lt;/</a:t>
            </a:r>
            <a:r>
              <a:rPr lang="en-US" dirty="0" err="1" smtClean="0"/>
              <a:t>uniqueKey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//     &lt;</a:t>
            </a:r>
            <a:r>
              <a:rPr lang="en-US" dirty="0" err="1" smtClean="0"/>
              <a:t>dynamicField</a:t>
            </a:r>
            <a:r>
              <a:rPr lang="en-US" dirty="0" smtClean="0"/>
              <a:t> indexed="true" name="*_new" stored="true" type="</a:t>
            </a:r>
            <a:r>
              <a:rPr lang="en-US" dirty="0" err="1" smtClean="0"/>
              <a:t>StrField</a:t>
            </a:r>
            <a:r>
              <a:rPr lang="en-US" dirty="0" smtClean="0"/>
              <a:t>"/&gt;</a:t>
            </a:r>
          </a:p>
          <a:p>
            <a:r>
              <a:rPr lang="en-US" dirty="0" smtClean="0"/>
              <a:t>//   &lt;/schema&gt;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SELECT * FROM t1;</a:t>
            </a:r>
          </a:p>
          <a:p>
            <a:r>
              <a:rPr lang="en-US" dirty="0" smtClean="0"/>
              <a:t>   //</a:t>
            </a:r>
          </a:p>
          <a:p>
            <a:r>
              <a:rPr lang="en-US" dirty="0" smtClean="0"/>
              <a:t>//    col1 | col2 | </a:t>
            </a:r>
            <a:r>
              <a:rPr lang="en-US" dirty="0" err="1" smtClean="0"/>
              <a:t>solr_query</a:t>
            </a:r>
            <a:endParaRPr lang="en-US" dirty="0" smtClean="0"/>
          </a:p>
          <a:p>
            <a:r>
              <a:rPr lang="en-US" dirty="0" smtClean="0"/>
              <a:t>//   ------+------+------------</a:t>
            </a:r>
          </a:p>
          <a:p>
            <a:r>
              <a:rPr lang="en-US" dirty="0" smtClean="0"/>
              <a:t>//       C |    C |       null</a:t>
            </a:r>
          </a:p>
          <a:p>
            <a:r>
              <a:rPr lang="en-US" dirty="0" smtClean="0"/>
              <a:t>//       B |    B |       null</a:t>
            </a:r>
          </a:p>
          <a:p>
            <a:r>
              <a:rPr lang="en-US" dirty="0" smtClean="0"/>
              <a:t>//       A |    A |       null</a:t>
            </a:r>
          </a:p>
          <a:p>
            <a:r>
              <a:rPr lang="en-US" dirty="0" smtClean="0"/>
              <a:t>//</a:t>
            </a:r>
          </a:p>
          <a:p>
            <a:r>
              <a:rPr lang="en-US" dirty="0" smtClean="0"/>
              <a:t>//   (3 rows)</a:t>
            </a:r>
          </a:p>
          <a:p>
            <a:r>
              <a:rPr lang="en-US" dirty="0" smtClean="0"/>
              <a:t> // --------------------------------------</a:t>
            </a:r>
          </a:p>
          <a:p>
            <a:endParaRPr lang="en-US" dirty="0" smtClean="0"/>
          </a:p>
          <a:p>
            <a:r>
              <a:rPr lang="en-US" dirty="0" smtClean="0"/>
              <a:t>ALTER TABLE t1 ADD col6_new TEXT;</a:t>
            </a:r>
          </a:p>
          <a:p>
            <a:endParaRPr lang="en-US" dirty="0" smtClean="0"/>
          </a:p>
          <a:p>
            <a:r>
              <a:rPr lang="en-US" dirty="0" smtClean="0"/>
              <a:t>INSERT INTO t1 (col1, col2, col6_new) VALUES ('D', 'D', 'D');</a:t>
            </a:r>
          </a:p>
          <a:p>
            <a:endParaRPr lang="en-US" dirty="0" smtClean="0"/>
          </a:p>
          <a:p>
            <a:r>
              <a:rPr lang="en-US" dirty="0" smtClean="0"/>
              <a:t>DESCRIBE TABLE t1;</a:t>
            </a:r>
          </a:p>
          <a:p>
            <a:r>
              <a:rPr lang="en-US" dirty="0" smtClean="0"/>
              <a:t>   //</a:t>
            </a:r>
          </a:p>
          <a:p>
            <a:r>
              <a:rPr lang="en-US" dirty="0" smtClean="0"/>
              <a:t>//   CREATE TABLE ks_16.t1 (</a:t>
            </a:r>
          </a:p>
          <a:p>
            <a:r>
              <a:rPr lang="en-US" dirty="0" smtClean="0"/>
              <a:t>//       col1 text PRIMARY KEY,</a:t>
            </a:r>
          </a:p>
          <a:p>
            <a:r>
              <a:rPr lang="en-US" dirty="0" smtClean="0"/>
              <a:t>//       col2 text,</a:t>
            </a:r>
          </a:p>
          <a:p>
            <a:r>
              <a:rPr lang="en-US" dirty="0" smtClean="0"/>
              <a:t>//       col6_new text,</a:t>
            </a:r>
          </a:p>
          <a:p>
            <a:r>
              <a:rPr lang="en-US" dirty="0" smtClean="0"/>
              <a:t>//       </a:t>
            </a:r>
            <a:r>
              <a:rPr lang="en-US" dirty="0" err="1" smtClean="0"/>
              <a:t>solr_query</a:t>
            </a:r>
            <a:r>
              <a:rPr lang="en-US" dirty="0" smtClean="0"/>
              <a:t> text</a:t>
            </a:r>
          </a:p>
          <a:p>
            <a:r>
              <a:rPr lang="en-US" dirty="0" smtClean="0"/>
              <a:t>//   ) WITH </a:t>
            </a:r>
            <a:r>
              <a:rPr lang="en-US" dirty="0" err="1" smtClean="0"/>
              <a:t>bloom_filter_fp_chance</a:t>
            </a:r>
            <a:r>
              <a:rPr lang="en-US" dirty="0" smtClean="0"/>
              <a:t> = 0.01</a:t>
            </a:r>
          </a:p>
          <a:p>
            <a:r>
              <a:rPr lang="en-US" dirty="0" smtClean="0"/>
              <a:t>//       AND caching = {'keys': 'ALL', '</a:t>
            </a:r>
            <a:r>
              <a:rPr lang="en-US" dirty="0" err="1" smtClean="0"/>
              <a:t>rows_per_partition</a:t>
            </a:r>
            <a:r>
              <a:rPr lang="en-US" dirty="0" smtClean="0"/>
              <a:t>': 'NONE'}</a:t>
            </a:r>
          </a:p>
          <a:p>
            <a:r>
              <a:rPr lang="en-US" dirty="0" smtClean="0"/>
              <a:t>//       AND comment = ''</a:t>
            </a:r>
          </a:p>
          <a:p>
            <a:r>
              <a:rPr lang="en-US" dirty="0" smtClean="0"/>
              <a:t>//       AND compaction = {'class': 'org.apache.cassandra.db.compaction.SizeTieredCompactionStrategy', '</a:t>
            </a:r>
            <a:r>
              <a:rPr lang="en-US" dirty="0" err="1" smtClean="0"/>
              <a:t>max_threshold</a:t>
            </a:r>
            <a:r>
              <a:rPr lang="en-US" dirty="0" smtClean="0"/>
              <a:t>': '32', '</a:t>
            </a:r>
            <a:r>
              <a:rPr lang="en-US" dirty="0" err="1" smtClean="0"/>
              <a:t>min_threshold</a:t>
            </a:r>
            <a:r>
              <a:rPr lang="en-US" dirty="0" smtClean="0"/>
              <a:t>': '4'}</a:t>
            </a:r>
          </a:p>
          <a:p>
            <a:r>
              <a:rPr lang="en-US" dirty="0" smtClean="0"/>
              <a:t>//       AND compression = {'</a:t>
            </a:r>
            <a:r>
              <a:rPr lang="en-US" dirty="0" err="1" smtClean="0"/>
              <a:t>chunk_length_in_kb</a:t>
            </a:r>
            <a:r>
              <a:rPr lang="en-US" dirty="0" smtClean="0"/>
              <a:t>': '64', 'class': 'org.apache.cassandra.io.compress.LZ4Compressor'}</a:t>
            </a:r>
          </a:p>
          <a:p>
            <a:r>
              <a:rPr lang="en-US" dirty="0" smtClean="0"/>
              <a:t>//       AND </a:t>
            </a:r>
            <a:r>
              <a:rPr lang="en-US" dirty="0" err="1" smtClean="0"/>
              <a:t>crc_check_chance</a:t>
            </a:r>
            <a:r>
              <a:rPr lang="en-US" dirty="0" smtClean="0"/>
              <a:t> = 1.0</a:t>
            </a:r>
          </a:p>
          <a:p>
            <a:r>
              <a:rPr lang="en-US" dirty="0" smtClean="0"/>
              <a:t>//       AND </a:t>
            </a:r>
            <a:r>
              <a:rPr lang="en-US" dirty="0" err="1" smtClean="0"/>
              <a:t>dclocal_read_repair_chance</a:t>
            </a:r>
            <a:r>
              <a:rPr lang="en-US" dirty="0" smtClean="0"/>
              <a:t> = 0.1</a:t>
            </a:r>
          </a:p>
          <a:p>
            <a:r>
              <a:rPr lang="en-US" dirty="0" smtClean="0"/>
              <a:t>//       AND </a:t>
            </a:r>
            <a:r>
              <a:rPr lang="en-US" dirty="0" err="1" smtClean="0"/>
              <a:t>default_time_to_live</a:t>
            </a:r>
            <a:r>
              <a:rPr lang="en-US" dirty="0" smtClean="0"/>
              <a:t> = 0</a:t>
            </a:r>
          </a:p>
          <a:p>
            <a:r>
              <a:rPr lang="en-US" dirty="0" smtClean="0"/>
              <a:t>//       AND </a:t>
            </a:r>
            <a:r>
              <a:rPr lang="en-US" dirty="0" err="1" smtClean="0"/>
              <a:t>gc_grace_seconds</a:t>
            </a:r>
            <a:r>
              <a:rPr lang="en-US" dirty="0" smtClean="0"/>
              <a:t> = 864000</a:t>
            </a:r>
          </a:p>
          <a:p>
            <a:r>
              <a:rPr lang="en-US" dirty="0" smtClean="0"/>
              <a:t>//       AND </a:t>
            </a:r>
            <a:r>
              <a:rPr lang="en-US" dirty="0" err="1" smtClean="0"/>
              <a:t>max_index_interval</a:t>
            </a:r>
            <a:r>
              <a:rPr lang="en-US" dirty="0" smtClean="0"/>
              <a:t> = 2048</a:t>
            </a:r>
          </a:p>
          <a:p>
            <a:r>
              <a:rPr lang="en-US" dirty="0" smtClean="0"/>
              <a:t>//       AND </a:t>
            </a:r>
            <a:r>
              <a:rPr lang="en-US" dirty="0" err="1" smtClean="0"/>
              <a:t>memtable_flush_period_in_ms</a:t>
            </a:r>
            <a:r>
              <a:rPr lang="en-US" dirty="0" smtClean="0"/>
              <a:t> = 0</a:t>
            </a:r>
          </a:p>
          <a:p>
            <a:r>
              <a:rPr lang="en-US" dirty="0" smtClean="0"/>
              <a:t>//       AND </a:t>
            </a:r>
            <a:r>
              <a:rPr lang="en-US" dirty="0" err="1" smtClean="0"/>
              <a:t>min_index_interval</a:t>
            </a:r>
            <a:r>
              <a:rPr lang="en-US" dirty="0" smtClean="0"/>
              <a:t> = 128</a:t>
            </a:r>
          </a:p>
          <a:p>
            <a:r>
              <a:rPr lang="en-US" dirty="0" smtClean="0"/>
              <a:t>//       AND </a:t>
            </a:r>
            <a:r>
              <a:rPr lang="en-US" dirty="0" err="1" smtClean="0"/>
              <a:t>read_repair_chance</a:t>
            </a:r>
            <a:r>
              <a:rPr lang="en-US" dirty="0" smtClean="0"/>
              <a:t> = 0.0</a:t>
            </a:r>
          </a:p>
          <a:p>
            <a:r>
              <a:rPr lang="en-US" dirty="0" smtClean="0"/>
              <a:t>//       AND </a:t>
            </a:r>
            <a:r>
              <a:rPr lang="en-US" dirty="0" err="1" smtClean="0"/>
              <a:t>speculative_retry</a:t>
            </a:r>
            <a:r>
              <a:rPr lang="en-US" dirty="0" smtClean="0"/>
              <a:t> = '99PERCENTILE';</a:t>
            </a:r>
          </a:p>
          <a:p>
            <a:r>
              <a:rPr lang="en-US" dirty="0" smtClean="0"/>
              <a:t>//   CREATE CUSTOM INDEX ks_16_t1_solr_query_index ON ks_16.t1 (</a:t>
            </a:r>
            <a:r>
              <a:rPr lang="en-US" dirty="0" err="1" smtClean="0"/>
              <a:t>solr_query</a:t>
            </a:r>
            <a:r>
              <a:rPr lang="en-US" dirty="0" smtClean="0"/>
              <a:t>) USING 'com.datastax.bdp.search.solr.Cql3SolrSecondaryIndex';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DESCRIBE PENDING SEARCH INDEX SCHEMA ON ks_16.t1;</a:t>
            </a:r>
          </a:p>
          <a:p>
            <a:r>
              <a:rPr lang="en-US" dirty="0" smtClean="0"/>
              <a:t>DESCRIBE ACTIVE  SEARCH INDEX SCHEMA ON ks_16.t1;</a:t>
            </a:r>
          </a:p>
          <a:p>
            <a:r>
              <a:rPr lang="en-US" dirty="0" smtClean="0"/>
              <a:t>   //</a:t>
            </a:r>
          </a:p>
          <a:p>
            <a:r>
              <a:rPr lang="en-US" dirty="0" smtClean="0"/>
              <a:t>//   &lt;?xml version="1.0" encoding="UTF-8" standalone="no"?&gt;</a:t>
            </a:r>
          </a:p>
          <a:p>
            <a:r>
              <a:rPr lang="en-US" dirty="0" smtClean="0"/>
              <a:t>//   &lt;schema name="</a:t>
            </a:r>
            <a:r>
              <a:rPr lang="en-US" dirty="0" err="1" smtClean="0"/>
              <a:t>autoSolrSchema</a:t>
            </a:r>
            <a:r>
              <a:rPr lang="en-US" dirty="0" smtClean="0"/>
              <a:t>" version="1.5"&gt;</a:t>
            </a:r>
          </a:p>
          <a:p>
            <a:r>
              <a:rPr lang="en-US" dirty="0" smtClean="0"/>
              <a:t>//     &lt;types&gt;</a:t>
            </a:r>
          </a:p>
          <a:p>
            <a:r>
              <a:rPr lang="en-US" dirty="0" smtClean="0"/>
              <a:t>//       &lt;</a:t>
            </a:r>
            <a:r>
              <a:rPr lang="en-US" dirty="0" err="1" smtClean="0"/>
              <a:t>fieldType</a:t>
            </a:r>
            <a:r>
              <a:rPr lang="en-US" dirty="0" smtClean="0"/>
              <a:t> class="</a:t>
            </a:r>
            <a:r>
              <a:rPr lang="en-US" dirty="0" err="1" smtClean="0"/>
              <a:t>org.apache.solr.schema.StrField</a:t>
            </a:r>
            <a:r>
              <a:rPr lang="en-US" dirty="0" smtClean="0"/>
              <a:t>" name="</a:t>
            </a:r>
            <a:r>
              <a:rPr lang="en-US" dirty="0" err="1" smtClean="0"/>
              <a:t>StrField</a:t>
            </a:r>
            <a:r>
              <a:rPr lang="en-US" dirty="0" smtClean="0"/>
              <a:t>"/&gt;</a:t>
            </a:r>
          </a:p>
          <a:p>
            <a:r>
              <a:rPr lang="en-US" dirty="0" smtClean="0"/>
              <a:t>//     &lt;/types&gt;</a:t>
            </a:r>
          </a:p>
          <a:p>
            <a:r>
              <a:rPr lang="en-US" dirty="0" smtClean="0"/>
              <a:t>//     &lt;fields&gt;</a:t>
            </a:r>
          </a:p>
          <a:p>
            <a:r>
              <a:rPr lang="en-US" dirty="0" smtClean="0"/>
              <a:t>//       &lt;field indexed="true" </a:t>
            </a:r>
            <a:r>
              <a:rPr lang="en-US" dirty="0" err="1" smtClean="0"/>
              <a:t>multiValued</a:t>
            </a:r>
            <a:r>
              <a:rPr lang="en-US" dirty="0" smtClean="0"/>
              <a:t>="false" name="col1" type="</a:t>
            </a:r>
            <a:r>
              <a:rPr lang="en-US" dirty="0" err="1" smtClean="0"/>
              <a:t>StrField</a:t>
            </a:r>
            <a:r>
              <a:rPr lang="en-US" dirty="0" smtClean="0"/>
              <a:t>"/&gt;</a:t>
            </a:r>
          </a:p>
          <a:p>
            <a:r>
              <a:rPr lang="en-US" dirty="0" smtClean="0"/>
              <a:t>//     &lt;/fields&gt;</a:t>
            </a:r>
          </a:p>
          <a:p>
            <a:r>
              <a:rPr lang="en-US" dirty="0" smtClean="0"/>
              <a:t>//     &lt;</a:t>
            </a:r>
            <a:r>
              <a:rPr lang="en-US" dirty="0" err="1" smtClean="0"/>
              <a:t>uniqueKey</a:t>
            </a:r>
            <a:r>
              <a:rPr lang="en-US" dirty="0" smtClean="0"/>
              <a:t>&gt;col1&lt;/</a:t>
            </a:r>
            <a:r>
              <a:rPr lang="en-US" dirty="0" err="1" smtClean="0"/>
              <a:t>uniqueKey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//     &lt;</a:t>
            </a:r>
            <a:r>
              <a:rPr lang="en-US" dirty="0" err="1" smtClean="0"/>
              <a:t>dynamicField</a:t>
            </a:r>
            <a:r>
              <a:rPr lang="en-US" dirty="0" smtClean="0"/>
              <a:t> indexed="true" name="*_new" stored="true" type="</a:t>
            </a:r>
            <a:r>
              <a:rPr lang="en-US" dirty="0" err="1" smtClean="0"/>
              <a:t>StrField</a:t>
            </a:r>
            <a:r>
              <a:rPr lang="en-US" dirty="0" smtClean="0"/>
              <a:t>"/&gt;</a:t>
            </a:r>
          </a:p>
          <a:p>
            <a:r>
              <a:rPr lang="en-US" dirty="0" smtClean="0"/>
              <a:t>//   &lt;/schema&gt;</a:t>
            </a:r>
          </a:p>
          <a:p>
            <a:endParaRPr lang="en-US" dirty="0" smtClean="0"/>
          </a:p>
          <a:p>
            <a:r>
              <a:rPr lang="en-US" dirty="0" smtClean="0"/>
              <a:t>RELOAD  SEARCH INDEX ON ks_16.t1;</a:t>
            </a:r>
          </a:p>
          <a:p>
            <a:r>
              <a:rPr lang="en-US" dirty="0" smtClean="0"/>
              <a:t>REBUILD SEARCH INDEX ON ks_16.t1;</a:t>
            </a:r>
          </a:p>
          <a:p>
            <a:endParaRPr lang="en-US" dirty="0" smtClean="0"/>
          </a:p>
          <a:p>
            <a:r>
              <a:rPr lang="en-US" dirty="0" smtClean="0"/>
              <a:t>DESCRIBE PENDING SEARCH INDEX SCHEMA ON ks_16.t1;</a:t>
            </a:r>
          </a:p>
          <a:p>
            <a:r>
              <a:rPr lang="en-US" dirty="0" smtClean="0"/>
              <a:t>DESCRIBE ACTIVE  SEARCH INDEX SCHEMA ON ks_16.t1;</a:t>
            </a:r>
          </a:p>
          <a:p>
            <a:r>
              <a:rPr lang="en-US" dirty="0" smtClean="0"/>
              <a:t>   //</a:t>
            </a:r>
          </a:p>
          <a:p>
            <a:r>
              <a:rPr lang="en-US" dirty="0" smtClean="0"/>
              <a:t>//   &lt;?xml version="1.0" encoding="UTF-8" standalone="no"?&gt;</a:t>
            </a:r>
          </a:p>
          <a:p>
            <a:r>
              <a:rPr lang="en-US" dirty="0" smtClean="0"/>
              <a:t>//   &lt;schema name="</a:t>
            </a:r>
            <a:r>
              <a:rPr lang="en-US" dirty="0" err="1" smtClean="0"/>
              <a:t>autoSolrSchema</a:t>
            </a:r>
            <a:r>
              <a:rPr lang="en-US" dirty="0" smtClean="0"/>
              <a:t>" version="1.5"&gt;</a:t>
            </a:r>
          </a:p>
          <a:p>
            <a:r>
              <a:rPr lang="en-US" dirty="0" smtClean="0"/>
              <a:t>//     &lt;types&gt;</a:t>
            </a:r>
          </a:p>
          <a:p>
            <a:r>
              <a:rPr lang="en-US" dirty="0" smtClean="0"/>
              <a:t>//       &lt;</a:t>
            </a:r>
            <a:r>
              <a:rPr lang="en-US" dirty="0" err="1" smtClean="0"/>
              <a:t>fieldType</a:t>
            </a:r>
            <a:r>
              <a:rPr lang="en-US" dirty="0" smtClean="0"/>
              <a:t> class="</a:t>
            </a:r>
            <a:r>
              <a:rPr lang="en-US" dirty="0" err="1" smtClean="0"/>
              <a:t>org.apache.solr.schema.StrField</a:t>
            </a:r>
            <a:r>
              <a:rPr lang="en-US" dirty="0" smtClean="0"/>
              <a:t>" name="</a:t>
            </a:r>
            <a:r>
              <a:rPr lang="en-US" dirty="0" err="1" smtClean="0"/>
              <a:t>StrField</a:t>
            </a:r>
            <a:r>
              <a:rPr lang="en-US" dirty="0" smtClean="0"/>
              <a:t>"/&gt;</a:t>
            </a:r>
          </a:p>
          <a:p>
            <a:r>
              <a:rPr lang="en-US" dirty="0" smtClean="0"/>
              <a:t>//     &lt;/types&gt;</a:t>
            </a:r>
          </a:p>
          <a:p>
            <a:r>
              <a:rPr lang="en-US" dirty="0" smtClean="0"/>
              <a:t>//     &lt;fields&gt;</a:t>
            </a:r>
          </a:p>
          <a:p>
            <a:r>
              <a:rPr lang="en-US" dirty="0" smtClean="0"/>
              <a:t>//       &lt;field indexed="true" </a:t>
            </a:r>
            <a:r>
              <a:rPr lang="en-US" dirty="0" err="1" smtClean="0"/>
              <a:t>multiValued</a:t>
            </a:r>
            <a:r>
              <a:rPr lang="en-US" dirty="0" smtClean="0"/>
              <a:t>="false" name="col1" type="</a:t>
            </a:r>
            <a:r>
              <a:rPr lang="en-US" dirty="0" err="1" smtClean="0"/>
              <a:t>StrField</a:t>
            </a:r>
            <a:r>
              <a:rPr lang="en-US" dirty="0" smtClean="0"/>
              <a:t>"/&gt;</a:t>
            </a:r>
          </a:p>
          <a:p>
            <a:r>
              <a:rPr lang="en-US" dirty="0" smtClean="0"/>
              <a:t>//     &lt;/fields&gt;</a:t>
            </a:r>
          </a:p>
          <a:p>
            <a:r>
              <a:rPr lang="en-US" dirty="0" smtClean="0"/>
              <a:t>//     &lt;</a:t>
            </a:r>
            <a:r>
              <a:rPr lang="en-US" dirty="0" err="1" smtClean="0"/>
              <a:t>uniqueKey</a:t>
            </a:r>
            <a:r>
              <a:rPr lang="en-US" dirty="0" smtClean="0"/>
              <a:t>&gt;col1&lt;/</a:t>
            </a:r>
            <a:r>
              <a:rPr lang="en-US" dirty="0" err="1" smtClean="0"/>
              <a:t>uniqueKey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//     &lt;</a:t>
            </a:r>
            <a:r>
              <a:rPr lang="en-US" dirty="0" err="1" smtClean="0"/>
              <a:t>dynamicField</a:t>
            </a:r>
            <a:r>
              <a:rPr lang="en-US" dirty="0" smtClean="0"/>
              <a:t> indexed="true" name="*_new" stored="true" type="</a:t>
            </a:r>
            <a:r>
              <a:rPr lang="en-US" dirty="0" err="1" smtClean="0"/>
              <a:t>StrField</a:t>
            </a:r>
            <a:r>
              <a:rPr lang="en-US" dirty="0" smtClean="0"/>
              <a:t>"/&gt;</a:t>
            </a:r>
          </a:p>
          <a:p>
            <a:r>
              <a:rPr lang="en-US" dirty="0" smtClean="0"/>
              <a:t>//   &lt;/schema&gt;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68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 the next page we enter a Discussion Lab.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12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default field can be specified at the schema level, and also in the query proper. Not an object itself, (default field)</a:t>
            </a:r>
            <a:r>
              <a:rPr lang="en-US" baseline="0" dirty="0" smtClean="0"/>
              <a:t> is a field property.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 cases: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Some word proximity predicates are hard to write without a default field.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err="1" smtClean="0"/>
              <a:t>edismax.uf</a:t>
            </a:r>
            <a:r>
              <a:rPr lang="en-US" baseline="0" dirty="0" smtClean="0"/>
              <a:t>, https://lucene.apache.org/solr/guide/6_6/the-extended-dismax-query-parser.html </a:t>
            </a:r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58750" indent="0">
              <a:buFont typeface="Arial" pitchFamily="34" charset="0"/>
              <a:buNone/>
            </a:pP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uf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Parameter</a:t>
            </a:r>
          </a:p>
          <a:p>
            <a:pPr marL="158750" indent="0">
              <a:buFont typeface="Arial" pitchFamily="34" charset="0"/>
              <a:buNone/>
            </a:pPr>
            <a:endParaRPr lang="en-US" sz="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58750" indent="0">
              <a:buFont typeface="Arial" pitchFamily="34" charset="0"/>
              <a:buNone/>
            </a:pP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Specifies which schema fields the end user is allowed to explicitly query. This parameter supports wildcards. The default is to allow all fields, equivalent to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uf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=*. To allow only title field, use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uf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=title. To allow title and all fields ending with '_s', use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uf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=title,*_s. To allow all fields except title, use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uf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=*,-title. To disallow all fielded searches, use </a:t>
            </a:r>
            <a:r>
              <a:rPr lang="en-US" sz="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uf</a:t>
            </a:r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=-*.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36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this point we present</a:t>
            </a:r>
            <a:r>
              <a:rPr lang="en-US" baseline="0" dirty="0" smtClean="0"/>
              <a:t> an example; complete, and end to end.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example we detail is (default field), and word proximity, and testing related to same.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391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for (default field), using word proximity; no real new code.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38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Adding data to our</a:t>
            </a:r>
            <a:r>
              <a:rPr lang="en-US" baseline="0" dirty="0" smtClean="0"/>
              <a:t> example; no real new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897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Word proximity requires a </a:t>
            </a:r>
            <a:r>
              <a:rPr lang="en-US" dirty="0" err="1" smtClean="0"/>
              <a:t>tokenizer</a:t>
            </a:r>
            <a:r>
              <a:rPr lang="en-US" dirty="0" smtClean="0"/>
              <a:t> more capable than </a:t>
            </a:r>
            <a:r>
              <a:rPr lang="en-US" dirty="0" err="1" smtClean="0"/>
              <a:t>KeywordTokenizer</a:t>
            </a:r>
            <a:r>
              <a:rPr lang="en-US" dirty="0" smtClean="0"/>
              <a:t>; without (tokens),</a:t>
            </a:r>
            <a:r>
              <a:rPr lang="en-US" baseline="0" dirty="0" smtClean="0"/>
              <a:t> given metadata does not exist to support proximity search.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8077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Related to the queries above: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These are all phrase queries.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In</a:t>
            </a:r>
            <a:r>
              <a:rPr lang="en-US" baseline="0" dirty="0" smtClean="0"/>
              <a:t> this context, t</a:t>
            </a:r>
            <a:r>
              <a:rPr lang="en-US" dirty="0" smtClean="0"/>
              <a:t>he tilde states; find these (m) words</a:t>
            </a:r>
            <a:r>
              <a:rPr lang="en-US" baseline="0" dirty="0" smtClean="0"/>
              <a:t> </a:t>
            </a:r>
            <a:r>
              <a:rPr lang="en-US" dirty="0" smtClean="0"/>
              <a:t>within (n) tokens.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8546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Related to the queries above: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This simple word proximity example did not require a (default field), but many do.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Now you have the technique to set a schema level default field;</a:t>
            </a:r>
            <a:r>
              <a:rPr lang="en-US" baseline="0" dirty="0" smtClean="0"/>
              <a:t> or at least, you can discover (default field) conditions and understand them, and the query syntax related to same.</a:t>
            </a:r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8250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page marks the end of the (end to end) example; (default field) and word proximity using DSE Search.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3389412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exists a capability</a:t>
            </a:r>
            <a:r>
              <a:rPr lang="en-US" baseline="0" dirty="0" smtClean="0"/>
              <a:t> with DSE Search title, field transformers.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effect: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You can write a customer parser in Java; when the values arrives to be written to the DSE Search index, you can </a:t>
            </a:r>
            <a:r>
              <a:rPr lang="en-US" baseline="0" dirty="0" err="1" smtClean="0"/>
              <a:t>munge</a:t>
            </a:r>
            <a:r>
              <a:rPr lang="en-US" baseline="0" dirty="0" smtClean="0"/>
              <a:t> that value.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Like all DSE Search index key values, you will never see this value in the DSE table proper.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8415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Entering the subtopics of: results scoring, and query parsing.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Text is sorted by relevancy (the virtual</a:t>
            </a:r>
            <a:r>
              <a:rPr lang="en-US" baseline="0" dirty="0" smtClean="0"/>
              <a:t> column titled, </a:t>
            </a:r>
            <a:r>
              <a:rPr lang="en-US" dirty="0" smtClean="0"/>
              <a:t>score)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Geospatial and spatial are generally sorted</a:t>
            </a:r>
            <a:r>
              <a:rPr lang="en-US" baseline="0" dirty="0" smtClean="0"/>
              <a:t> by distance (from a point), or similar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Scalars are sorted however you want them to be.</a:t>
            </a:r>
            <a:r>
              <a:rPr lang="en-US" dirty="0" smtClean="0"/>
              <a:t> </a:t>
            </a:r>
          </a:p>
          <a:p>
            <a:pPr marL="330200" indent="-171450">
              <a:buFont typeface="Arial" pitchFamily="34" charset="0"/>
              <a:buChar char="•"/>
            </a:pPr>
            <a:endParaRPr lang="en-US" dirty="0" smtClean="0"/>
          </a:p>
          <a:p>
            <a:pPr marL="158750" indent="0">
              <a:buFont typeface="Arial" pitchFamily="34" charset="0"/>
              <a:buNone/>
            </a:pPr>
            <a:r>
              <a:rPr lang="en-US" dirty="0" smtClean="0"/>
              <a:t>Reference </a:t>
            </a:r>
            <a:r>
              <a:rPr lang="en-US" dirty="0" err="1" smtClean="0"/>
              <a:t>Urls</a:t>
            </a:r>
            <a:r>
              <a:rPr lang="en-US" dirty="0" smtClean="0"/>
              <a:t>:</a:t>
            </a:r>
          </a:p>
          <a:p>
            <a:pPr marL="457200" lvl="1" indent="0">
              <a:buFont typeface="Arial" pitchFamily="34" charset="0"/>
              <a:buNone/>
            </a:pPr>
            <a:r>
              <a:rPr lang="en-US" dirty="0" smtClean="0"/>
              <a:t>https://www.slideshare.net/lucenerevolution/lucene-solr-4-spatial-extended-deep-dive</a:t>
            </a:r>
          </a:p>
          <a:p>
            <a:pPr marL="457200" lvl="1" indent="0">
              <a:buFont typeface="Arial" pitchFamily="34" charset="0"/>
              <a:buNone/>
            </a:pPr>
            <a:r>
              <a:rPr lang="en-US" dirty="0" smtClean="0"/>
              <a:t>(Above),</a:t>
            </a:r>
            <a:r>
              <a:rPr lang="en-US" baseline="0" dirty="0" smtClean="0"/>
              <a:t> slide 45, “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geodist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is for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LatLonType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only”.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580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Discussion Lab: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Name three features from DSE Search that would help you deliver Amazon or </a:t>
            </a:r>
            <a:r>
              <a:rPr lang="en-US" baseline="0" dirty="0" err="1" smtClean="0"/>
              <a:t>Uber</a:t>
            </a:r>
            <a:r>
              <a:rPr lang="en-US" baseline="0" dirty="0" smtClean="0"/>
              <a:t> Eats-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Name three features you still require-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8762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Database servers employ a multi-stage back</a:t>
            </a:r>
            <a:r>
              <a:rPr lang="en-US" baseline="0" dirty="0" smtClean="0"/>
              <a:t> end between the client and the server. Generally: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The first stage is the parser; what are you asking the</a:t>
            </a:r>
            <a:r>
              <a:rPr lang="en-US" baseline="0" dirty="0" smtClean="0"/>
              <a:t> server </a:t>
            </a:r>
            <a:r>
              <a:rPr lang="en-US" dirty="0" smtClean="0"/>
              <a:t> to do ?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Then,</a:t>
            </a:r>
            <a:r>
              <a:rPr lang="en-US" baseline="0" dirty="0" smtClean="0"/>
              <a:t> assuming a SELECT/query, what run time resources are in place (indexes) that support execution of the query-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Query optimization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DSE Core, or DSE Search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Which predicates are better (more efficient)</a:t>
            </a:r>
          </a:p>
          <a:p>
            <a:pPr marL="330200" lvl="0" indent="-171450">
              <a:buFont typeface="Arial" pitchFamily="34" charset="0"/>
              <a:buChar char="•"/>
            </a:pPr>
            <a:r>
              <a:rPr lang="en-US" baseline="0" dirty="0" smtClean="0"/>
              <a:t>Then the query is processed; ANDs, ORs, (unions, intersects, other)</a:t>
            </a:r>
          </a:p>
          <a:p>
            <a:pPr marL="330200" lvl="0" indent="-171450">
              <a:buFont typeface="Arial" pitchFamily="34" charset="0"/>
              <a:buChar char="•"/>
            </a:pPr>
            <a:r>
              <a:rPr lang="en-US" baseline="0" dirty="0" smtClean="0"/>
              <a:t>And this all sits atop the file access libraries, other </a:t>
            </a:r>
          </a:p>
          <a:p>
            <a:pPr marL="330200" lvl="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58750" lvl="0" indent="0">
              <a:buFont typeface="Arial" pitchFamily="34" charset="0"/>
              <a:buNone/>
            </a:pPr>
            <a:r>
              <a:rPr lang="en-US" baseline="0" dirty="0" smtClean="0"/>
              <a:t>To support a different scoring engine, you may need to submit different query syntax, and thus; you might need a different (new) query parser.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4286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Until </a:t>
            </a:r>
            <a:r>
              <a:rPr lang="en-US" dirty="0" err="1" smtClean="0"/>
              <a:t>Lucene</a:t>
            </a:r>
            <a:r>
              <a:rPr lang="en-US" dirty="0" smtClean="0"/>
              <a:t> version 4, the only (</a:t>
            </a:r>
            <a:r>
              <a:rPr lang="en-US" dirty="0" err="1" smtClean="0"/>
              <a:t>Lucene</a:t>
            </a:r>
            <a:r>
              <a:rPr lang="en-US" dirty="0" smtClean="0"/>
              <a:t>, </a:t>
            </a:r>
            <a:r>
              <a:rPr lang="en-US" dirty="0" err="1" smtClean="0"/>
              <a:t>Solr</a:t>
            </a:r>
            <a:r>
              <a:rPr lang="en-US" dirty="0" smtClean="0"/>
              <a:t>, DSE) scoring model was titled, </a:t>
            </a:r>
            <a:r>
              <a:rPr lang="en-US" dirty="0" err="1" smtClean="0"/>
              <a:t>Lucene</a:t>
            </a:r>
            <a:r>
              <a:rPr lang="en-US" dirty="0" smtClean="0"/>
              <a:t> Scoring Model. The </a:t>
            </a:r>
            <a:r>
              <a:rPr lang="en-US" dirty="0" err="1" smtClean="0"/>
              <a:t>Lucene</a:t>
            </a:r>
            <a:r>
              <a:rPr lang="en-US" dirty="0" smtClean="0"/>
              <a:t> Scoring Model is the intersection/combination of the </a:t>
            </a:r>
            <a:r>
              <a:rPr lang="en-US" dirty="0" err="1" smtClean="0"/>
              <a:t>Tf-Idf</a:t>
            </a:r>
            <a:r>
              <a:rPr lang="en-US" dirty="0" smtClean="0"/>
              <a:t> vector</a:t>
            </a:r>
            <a:r>
              <a:rPr lang="en-US" baseline="0" dirty="0" smtClean="0"/>
              <a:t> space model, and a set of </a:t>
            </a:r>
            <a:r>
              <a:rPr lang="en-US" baseline="0" dirty="0" err="1" smtClean="0"/>
              <a:t>boolean</a:t>
            </a:r>
            <a:r>
              <a:rPr lang="en-US" baseline="0" dirty="0" smtClean="0"/>
              <a:t> algebra (set operands on query predicates and their associated result sets).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Reference </a:t>
            </a:r>
            <a:r>
              <a:rPr lang="en-US" dirty="0" err="1" smtClean="0"/>
              <a:t>Urls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Vector</a:t>
            </a:r>
            <a:r>
              <a:rPr lang="en-US" baseline="0" dirty="0" smtClean="0"/>
              <a:t> Space Model, </a:t>
            </a:r>
            <a:r>
              <a:rPr lang="en-US" baseline="0" dirty="0" err="1" smtClean="0"/>
              <a:t>Tf-Idf</a:t>
            </a:r>
            <a:r>
              <a:rPr lang="en-US" baseline="0" dirty="0" smtClean="0"/>
              <a:t>, https://en.wikipedia.org/wiki/Vector_space_model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Okapi (Best Match model: not common), https://en.wikipedia.org/wiki/Okapi_BM25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Language Model, How frequent is this word in the given language, https://en.wikipedia.org/wiki/Language_model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Divergence from Randomness, (greater weight to truly unique words: fraud, security), http://theses.gla.ac.uk/1570/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Information-based models, https://dl.acm.org/citation.cfm?id=1835490</a:t>
            </a:r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This list above, https://lucidworks.com/2011/09/12/flexible-ranking-in-lucene-4/</a:t>
            </a:r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https://lucene.apache.org/core/2_9_4/scoring.html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http://www.solrtutorial.com/solr-search-relevancy.html</a:t>
            </a:r>
          </a:p>
          <a:p>
            <a:pPr marL="330200" indent="-171450">
              <a:buFont typeface="Arial" pitchFamily="34" charset="0"/>
              <a:buChar char="•"/>
            </a:pPr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6959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 and cons related to the </a:t>
            </a:r>
            <a:r>
              <a:rPr lang="en-US" dirty="0" err="1" smtClean="0"/>
              <a:t>Lucene</a:t>
            </a:r>
            <a:r>
              <a:rPr lang="en-US" dirty="0" smtClean="0"/>
              <a:t> Scoring Model-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264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Solr</a:t>
            </a:r>
            <a:r>
              <a:rPr lang="en-US" dirty="0" smtClean="0"/>
              <a:t> Admin UI, under Core, then under Query, you can access all metadata related to; score, term frequency, other.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5126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Using the </a:t>
            </a:r>
            <a:r>
              <a:rPr lang="en-US" dirty="0" err="1" smtClean="0"/>
              <a:t>Solr</a:t>
            </a:r>
            <a:r>
              <a:rPr lang="en-US" dirty="0" smtClean="0"/>
              <a:t> Admin UI, under Core, then under Query, you can access all metadata related to; score, term frequency, other.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2113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not covered filter queries (</a:t>
            </a:r>
            <a:r>
              <a:rPr lang="en-US" dirty="0" err="1" smtClean="0"/>
              <a:t>fq</a:t>
            </a:r>
            <a:r>
              <a:rPr lang="en-US" dirty="0" smtClean="0"/>
              <a:t>) yet. Filter queries are a further set of predicates that are applied to the original “q” set of query predicates.</a:t>
            </a:r>
          </a:p>
          <a:p>
            <a:endParaRPr lang="en-US" dirty="0" smtClean="0"/>
          </a:p>
          <a:p>
            <a:r>
              <a:rPr lang="en-US" dirty="0" smtClean="0"/>
              <a:t>Net/net;</a:t>
            </a:r>
            <a:r>
              <a:rPr lang="en-US" baseline="0" dirty="0" smtClean="0"/>
              <a:t> any “</a:t>
            </a:r>
            <a:r>
              <a:rPr lang="en-US" baseline="0" dirty="0" err="1" smtClean="0"/>
              <a:t>fq</a:t>
            </a:r>
            <a:r>
              <a:rPr lang="en-US" baseline="0" dirty="0" smtClean="0"/>
              <a:t>” activity does not affect the normal (q) score.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2114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the original</a:t>
            </a:r>
            <a:r>
              <a:rPr lang="en-US" baseline="0" dirty="0" smtClean="0"/>
              <a:t> sample table and data presented earlier in this module, we see: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An example of query boosting (“%huck”^8). The caret character is used to specify a boost value.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While </a:t>
            </a:r>
            <a:r>
              <a:rPr lang="en-US" baseline="0" dirty="0" err="1" smtClean="0"/>
              <a:t>Lucene</a:t>
            </a:r>
            <a:r>
              <a:rPr lang="en-US" baseline="0" dirty="0" smtClean="0"/>
              <a:t> supports negative boosting, </a:t>
            </a:r>
            <a:r>
              <a:rPr lang="en-US" baseline="0" dirty="0" err="1" smtClean="0"/>
              <a:t>Solr</a:t>
            </a:r>
            <a:r>
              <a:rPr lang="en-US" baseline="0" dirty="0" smtClean="0"/>
              <a:t> does not, thus; DSE Search does not.</a:t>
            </a:r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The tilde is unrelated to boosting; it just found a nice home in this example.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The tilde permits fuzzy searching, in this case; misspellings.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0340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r>
              <a:rPr lang="en-US" baseline="0" dirty="0" smtClean="0"/>
              <a:t> we enter a subsection reviewing field type attributes and field attributes previously covered/not-covered.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Reference </a:t>
            </a:r>
            <a:r>
              <a:rPr lang="en-US" dirty="0" err="1" smtClean="0"/>
              <a:t>Urls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https://lucene.apache.org/solr/guide/6_6/field-type-definitions-and-properties.html</a:t>
            </a:r>
          </a:p>
          <a:p>
            <a:pPr lvl="1"/>
            <a:r>
              <a:rPr lang="en-US" dirty="0" smtClean="0"/>
              <a:t>https://lucene.apache.org/solr/guide/6_6/defining-fields.html</a:t>
            </a:r>
          </a:p>
          <a:p>
            <a:pPr lvl="1"/>
            <a:r>
              <a:rPr lang="en-US" dirty="0" smtClean="0"/>
              <a:t>https://lucene.apache.org/solr/guide/6_6/field-properties-by-use-case.html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0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 the next page we enter a Discussion Lab.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2049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Matching pairs Discussion Lab: properties of field types, fields, other.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Match the field properties on the right with the field type properties on the left.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39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of Discussion Lab-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2511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Matching pairs Discussion Lab: properties of field types, fields, other.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Match the terms on the right with the correct term on the left.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6448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Matching pairs Discussion Lab: properties of field types, fields, other.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Match the terms on the right with the correct term on the left.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2155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Matching pairs Discussion Lab: properties of field types, fields, other.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Match the terms on the right with the correct term on the left.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2589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Matching pairs Discussion Lab: properties of field types, fields, other.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Match the terms on the right with the correct term on the left.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5319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of Discussion Lab-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3848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pages of field type attributes</a:t>
            </a:r>
            <a:r>
              <a:rPr lang="en-US" baseline="0" dirty="0" smtClean="0"/>
              <a:t> and field attributes not previously covered: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Some of these attributes are not relevant to DSE Search.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And the remainder are not commonly used.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5195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pages of field type attributes</a:t>
            </a:r>
            <a:r>
              <a:rPr lang="en-US" baseline="0" dirty="0" smtClean="0"/>
              <a:t> and field attributes not previously covered: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Some of these attributes are not relevant to DSE Search.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And the remainder are not commonly used.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2117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(n) pages on the subtopics of what DSE Search supports, and doesn’t support from Apache </a:t>
            </a:r>
            <a:r>
              <a:rPr lang="en-US" dirty="0" err="1" smtClean="0"/>
              <a:t>Solr</a:t>
            </a:r>
            <a:r>
              <a:rPr lang="en-US" dirty="0" smtClean="0"/>
              <a:t>-</a:t>
            </a:r>
          </a:p>
          <a:p>
            <a:endParaRPr lang="en-US" dirty="0" smtClean="0"/>
          </a:p>
          <a:p>
            <a:r>
              <a:rPr lang="en-US" dirty="0" smtClean="0"/>
              <a:t>Reference </a:t>
            </a:r>
            <a:r>
              <a:rPr lang="en-US" dirty="0" err="1" smtClean="0"/>
              <a:t>Urls</a:t>
            </a:r>
            <a:r>
              <a:rPr lang="en-US" dirty="0" smtClean="0"/>
              <a:t>,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https://docs.datastax.com/en/dse/6.0/dse-dev/datastax_enterprise/search/unsupportedSearchFeatures.html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2597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(n) pages on the subtopics of what DSE Search supports, and doesn’t support from Apache </a:t>
            </a:r>
            <a:r>
              <a:rPr lang="en-US" dirty="0" err="1" smtClean="0"/>
              <a:t>Solr</a:t>
            </a:r>
            <a:r>
              <a:rPr lang="en-US" dirty="0" smtClean="0"/>
              <a:t>-</a:t>
            </a:r>
          </a:p>
          <a:p>
            <a:endParaRPr lang="en-US" dirty="0" smtClean="0"/>
          </a:p>
          <a:p>
            <a:r>
              <a:rPr lang="en-US" dirty="0" smtClean="0"/>
              <a:t>Reference </a:t>
            </a:r>
            <a:r>
              <a:rPr lang="en-US" dirty="0" err="1" smtClean="0"/>
              <a:t>Urls</a:t>
            </a:r>
            <a:r>
              <a:rPr lang="en-US" dirty="0" smtClean="0"/>
              <a:t>,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https://docs.datastax.com/en/dse/6.0/dse-dev/datastax_enterprise/search/unsupportedSearchFeatures.html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7117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(n) pages on the subtopics of what DSE Search supports, and doesn’t support from Apache </a:t>
            </a:r>
            <a:r>
              <a:rPr lang="en-US" dirty="0" err="1" smtClean="0"/>
              <a:t>Solr</a:t>
            </a:r>
            <a:r>
              <a:rPr lang="en-US" dirty="0" smtClean="0"/>
              <a:t>-</a:t>
            </a:r>
          </a:p>
          <a:p>
            <a:endParaRPr lang="en-US" dirty="0" smtClean="0"/>
          </a:p>
          <a:p>
            <a:r>
              <a:rPr lang="en-US" dirty="0" smtClean="0"/>
              <a:t>Reference </a:t>
            </a:r>
            <a:r>
              <a:rPr lang="en-US" dirty="0" err="1" smtClean="0"/>
              <a:t>Urls</a:t>
            </a:r>
            <a:r>
              <a:rPr lang="en-US" dirty="0" smtClean="0"/>
              <a:t>,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https://docs.datastax.com/en/dse/6.0/dse-dev/datastax_enterprise/search/unsupportedSearchFeatures.html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430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no official DSE Search entity titled, derived fields.</a:t>
            </a:r>
          </a:p>
          <a:p>
            <a:endParaRPr lang="en-US" dirty="0" smtClean="0"/>
          </a:p>
          <a:p>
            <a:r>
              <a:rPr lang="en-US" dirty="0" smtClean="0"/>
              <a:t>Derived fields is our term to group; </a:t>
            </a:r>
            <a:r>
              <a:rPr lang="en-US" dirty="0" err="1" smtClean="0"/>
              <a:t>copyField</a:t>
            </a:r>
            <a:r>
              <a:rPr lang="en-US" dirty="0" smtClean="0"/>
              <a:t>, </a:t>
            </a:r>
            <a:r>
              <a:rPr lang="en-US" dirty="0" err="1" smtClean="0"/>
              <a:t>dynamicField</a:t>
            </a:r>
            <a:r>
              <a:rPr lang="en-US" dirty="0" smtClean="0"/>
              <a:t>, (default field), and ( Field Transformers ).</a:t>
            </a:r>
          </a:p>
          <a:p>
            <a:endParaRPr lang="en-US" dirty="0" smtClean="0"/>
          </a:p>
          <a:p>
            <a:r>
              <a:rPr lang="en-US" dirty="0" err="1" smtClean="0"/>
              <a:t>copyField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dynamicField</a:t>
            </a:r>
            <a:r>
              <a:rPr lang="en-US" baseline="0" dirty="0" smtClean="0"/>
              <a:t>, and Field Transformers </a:t>
            </a:r>
            <a:r>
              <a:rPr lang="en-US" dirty="0" smtClean="0"/>
              <a:t>are not field type properties</a:t>
            </a:r>
            <a:r>
              <a:rPr lang="en-US" baseline="0" dirty="0" smtClean="0"/>
              <a:t> or field properties; they are their own objects. (Default field is a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property; every other topic has been a schema property or object.)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452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(n) pages on the subtopics of what DSE Search supports, and doesn’t support from Apache </a:t>
            </a:r>
            <a:r>
              <a:rPr lang="en-US" dirty="0" err="1" smtClean="0"/>
              <a:t>Solr</a:t>
            </a:r>
            <a:r>
              <a:rPr lang="en-US" dirty="0" smtClean="0"/>
              <a:t>-</a:t>
            </a:r>
          </a:p>
          <a:p>
            <a:endParaRPr lang="en-US" dirty="0" smtClean="0"/>
          </a:p>
          <a:p>
            <a:r>
              <a:rPr lang="en-US" dirty="0" smtClean="0"/>
              <a:t>Reference </a:t>
            </a:r>
            <a:r>
              <a:rPr lang="en-US" dirty="0" err="1" smtClean="0"/>
              <a:t>Urls</a:t>
            </a:r>
            <a:r>
              <a:rPr lang="en-US" dirty="0" smtClean="0"/>
              <a:t>,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https://docs.datastax.com/en/dse/6.0/dse-dev/datastax_enterprise/search/unsupportedSearchFeatures.html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005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(n) pages on the subtopics of what DSE Search supports, and doesn’t support from Apache </a:t>
            </a:r>
            <a:r>
              <a:rPr lang="en-US" dirty="0" err="1" smtClean="0"/>
              <a:t>Solr</a:t>
            </a:r>
            <a:r>
              <a:rPr lang="en-US" dirty="0" smtClean="0"/>
              <a:t>-</a:t>
            </a:r>
          </a:p>
          <a:p>
            <a:endParaRPr lang="en-US" dirty="0" smtClean="0"/>
          </a:p>
          <a:p>
            <a:r>
              <a:rPr lang="en-US" dirty="0" smtClean="0"/>
              <a:t>Reference </a:t>
            </a:r>
            <a:r>
              <a:rPr lang="en-US" dirty="0" err="1" smtClean="0"/>
              <a:t>Urls</a:t>
            </a:r>
            <a:r>
              <a:rPr lang="en-US" dirty="0" smtClean="0"/>
              <a:t>,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https://docs.datastax.com/en/dse/6.0/dse-dev/datastax_enterprise/search/unsupportedSearchFeatures.html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4032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End</a:t>
            </a:r>
            <a:r>
              <a:rPr lang="en-US" baseline="0" dirty="0" smtClean="0"/>
              <a:t> of Discussion Module-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1175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</a:t>
            </a:r>
            <a:r>
              <a:rPr lang="en-US" baseline="0" dirty="0" smtClean="0"/>
              <a:t> remaining content may be read “extra credit”, as time allows.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1530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above</a:t>
            </a:r>
            <a:r>
              <a:rPr lang="en-US" baseline="0" dirty="0" smtClean="0"/>
              <a:t> how to set an analyzer as index-only, or query-only; the default is both.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this case: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The data arrives in mixed case. The data is then indexed as lower case.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A </a:t>
            </a:r>
            <a:r>
              <a:rPr lang="en-US" baseline="0" smtClean="0"/>
              <a:t>query predicate that </a:t>
            </a:r>
            <a:r>
              <a:rPr lang="en-US" baseline="0" dirty="0" smtClean="0"/>
              <a:t>arrives lower case will find the row.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076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a syntax to create a </a:t>
            </a:r>
            <a:r>
              <a:rPr lang="en-US" dirty="0" err="1" smtClean="0"/>
              <a:t>copyField</a:t>
            </a:r>
            <a:r>
              <a:rPr lang="en-US" dirty="0" smtClean="0"/>
              <a:t> with the original CREATE SEARCH INDEX syntax, but we’ll pass on that. You get a generated new column name, which is fine, but you likely</a:t>
            </a:r>
            <a:r>
              <a:rPr lang="en-US" baseline="0" dirty="0" smtClean="0"/>
              <a:t> will want other changes too; better to run an ALTER SEARCH INDEX statement for full control.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copying multiple source fields into one destination field: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err="1" smtClean="0"/>
              <a:t>multiValued</a:t>
            </a:r>
            <a:r>
              <a:rPr lang="en-US" baseline="0" dirty="0" smtClean="0"/>
              <a:t>=true, is what the </a:t>
            </a:r>
            <a:r>
              <a:rPr lang="en-US" baseline="0" dirty="0" err="1" smtClean="0"/>
              <a:t>Solr</a:t>
            </a:r>
            <a:r>
              <a:rPr lang="en-US" baseline="0" dirty="0" smtClean="0"/>
              <a:t> documentation states is required. This creates, in effect, a set of tokens.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err="1" smtClean="0"/>
              <a:t>multiValued</a:t>
            </a:r>
            <a:r>
              <a:rPr lang="en-US" baseline="0" dirty="0" smtClean="0"/>
              <a:t>=false, appears to work until you accurately test it; it appears it would provide a superior query experience. (At first it appears you could query a single string constant easily; preserve token order. We demonstrate this later in this module.)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Reference </a:t>
            </a:r>
            <a:r>
              <a:rPr lang="en-US" dirty="0" err="1" smtClean="0"/>
              <a:t>Urls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https://docs.datastax.com/en/datastax_enterprise/4.8/datastax_enterprise/srch/srchCpyFld.html</a:t>
            </a:r>
          </a:p>
          <a:p>
            <a:pPr lvl="1"/>
            <a:r>
              <a:rPr lang="en-US" dirty="0" smtClean="0"/>
              <a:t>https://docs.datastax.com/en/datastax_enterprise/4.8/datastax_enterprise/srch/srchExCpyFld.html</a:t>
            </a:r>
          </a:p>
          <a:p>
            <a:pPr lvl="1"/>
            <a:r>
              <a:rPr lang="en-US" dirty="0" smtClean="0"/>
              <a:t>https://docs.datastax.com/en/datastax_enterprise/5.0/datastax_enterprise/srch/storedFalseCopyField.html</a:t>
            </a:r>
          </a:p>
          <a:p>
            <a:pPr lvl="1"/>
            <a:r>
              <a:rPr lang="en-US" dirty="0" smtClean="0"/>
              <a:t>https://docs.datastax.com/en/datastax_enterprise/5.0/datastax_enterprise/srch/copyFieldDocValueExample.html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https://docs.datastax.com/en/dse/5.1/cql/cql/cql_reference/cql_commands/cqlAlterSearchIndexSchema.html#cqlAlterSearchIndex__example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795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this point we present</a:t>
            </a:r>
            <a:r>
              <a:rPr lang="en-US" baseline="0" dirty="0" smtClean="0"/>
              <a:t> an example; complete, and end to end.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example we detail is </a:t>
            </a:r>
            <a:r>
              <a:rPr lang="en-US" baseline="0" dirty="0" err="1" smtClean="0"/>
              <a:t>copyField</a:t>
            </a:r>
            <a:r>
              <a:rPr lang="en-US" baseline="0" dirty="0" smtClean="0"/>
              <a:t>, and testing related to same.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391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this page we begin a long code example we use to explore</a:t>
            </a:r>
            <a:r>
              <a:rPr lang="en-US" baseline="0" dirty="0" smtClean="0"/>
              <a:t>  DSE Search </a:t>
            </a:r>
            <a:r>
              <a:rPr lang="en-US" baseline="0" dirty="0" err="1" smtClean="0"/>
              <a:t>copyField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Unless otherwise stated; each command that follows is a CQL DDL/DML command.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713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data used in this example.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46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Title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Single Corner Rectangle 12"/>
          <p:cNvSpPr/>
          <p:nvPr userDrawn="1"/>
        </p:nvSpPr>
        <p:spPr>
          <a:xfrm flipV="1">
            <a:off x="0" y="-2"/>
            <a:ext cx="3654128" cy="5143502"/>
          </a:xfrm>
          <a:prstGeom prst="round1Rect">
            <a:avLst>
              <a:gd name="adj" fmla="val 2846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5" name="Shape 98"/>
          <p:cNvSpPr/>
          <p:nvPr userDrawn="1"/>
        </p:nvSpPr>
        <p:spPr>
          <a:xfrm>
            <a:off x="-3472" y="659747"/>
            <a:ext cx="3657600" cy="1842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Shape 74" descr="line-dot-pattern@2x.png"/>
          <p:cNvPicPr preferRelativeResize="0"/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726"/>
          <a:stretch/>
        </p:blipFill>
        <p:spPr>
          <a:xfrm>
            <a:off x="0" y="817418"/>
            <a:ext cx="3654128" cy="43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Content Placeholder 2"/>
          <p:cNvSpPr>
            <a:spLocks noGrp="1"/>
          </p:cNvSpPr>
          <p:nvPr>
            <p:ph sz="quarter" idx="16"/>
          </p:nvPr>
        </p:nvSpPr>
        <p:spPr>
          <a:xfrm>
            <a:off x="4111328" y="659747"/>
            <a:ext cx="4575472" cy="3941290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400"/>
              </a:spcBef>
              <a:spcAft>
                <a:spcPts val="16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Shape 71"/>
          <p:cNvSpPr txBox="1">
            <a:spLocks noGrp="1"/>
          </p:cNvSpPr>
          <p:nvPr>
            <p:ph type="body" idx="1"/>
          </p:nvPr>
        </p:nvSpPr>
        <p:spPr>
          <a:xfrm>
            <a:off x="457200" y="1733643"/>
            <a:ext cx="3089305" cy="68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6350" marR="0" lvl="0" indent="-6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tabLst/>
              <a:defRPr sz="1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Shape 64"/>
          <p:cNvSpPr txBox="1">
            <a:spLocks noGrp="1"/>
          </p:cNvSpPr>
          <p:nvPr>
            <p:ph type="title"/>
          </p:nvPr>
        </p:nvSpPr>
        <p:spPr>
          <a:xfrm>
            <a:off x="457200" y="890791"/>
            <a:ext cx="3089305" cy="82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3" name="Date Placeholder 4"/>
          <p:cNvSpPr>
            <a:spLocks noGrp="1"/>
          </p:cNvSpPr>
          <p:nvPr>
            <p:ph type="dt" sz="half" idx="17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- Prerequisites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5" y="4578740"/>
            <a:ext cx="2284327" cy="22063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Prerequisites:</a:t>
            </a:r>
            <a:endParaRPr lang="en-US" dirty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2"/>
          </p:nvPr>
        </p:nvSpPr>
        <p:spPr>
          <a:xfrm>
            <a:off x="6859175" y="4790123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 Confidential.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94285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0 - Prerequisites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5" y="4578740"/>
            <a:ext cx="2284327" cy="22063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Solutions:</a:t>
            </a:r>
            <a:endParaRPr lang="en-US" dirty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2"/>
          </p:nvPr>
        </p:nvSpPr>
        <p:spPr>
          <a:xfrm>
            <a:off x="6859175" y="4790123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 Confidential.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01703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Light banner,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20" name="Date Placeholder 4"/>
          <p:cNvSpPr>
            <a:spLocks noGrp="1"/>
          </p:cNvSpPr>
          <p:nvPr>
            <p:ph type="dt" sz="half" idx="18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123949"/>
            <a:ext cx="8229600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5357590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4" pos="547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Light banner,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74" descr="line-dot-pattern@2x.png"/>
          <p:cNvPicPr preferRelativeResize="0"/>
          <p:nvPr userDrawn="1"/>
        </p:nvPicPr>
        <p:blipFill rotWithShape="1">
          <a:blip r:embed="rId2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706530" y="0"/>
            <a:ext cx="4437469" cy="369178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123949"/>
            <a:ext cx="4003675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7"/>
          </p:nvPr>
        </p:nvSpPr>
        <p:spPr>
          <a:xfrm>
            <a:off x="4691671" y="1123949"/>
            <a:ext cx="4003675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20" name="Date Placeholder 4"/>
          <p:cNvSpPr>
            <a:spLocks noGrp="1"/>
          </p:cNvSpPr>
          <p:nvPr>
            <p:ph type="dt" sz="half" idx="18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/>
  </p:cSld>
  <p:clrMapOvr>
    <a:masterClrMapping/>
  </p:clrMapOvr>
  <p:extLst mod="1">
    <p:ext uri="{DCECCB84-F9BA-43D5-87BE-67443E8EF086}">
      <p15:sldGuideLst xmlns="" xmlns:p15="http://schemas.microsoft.com/office/powerpoint/2012/main">
        <p15:guide id="4" pos="54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Left picture,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6"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pic>
        <p:nvPicPr>
          <p:cNvPr id="21" name="Shape 74" descr="line-dot-pattern@2x.png"/>
          <p:cNvPicPr preferRelativeResize="0"/>
          <p:nvPr userDrawn="1"/>
        </p:nvPicPr>
        <p:blipFill rotWithShape="1">
          <a:blip r:embed="rId3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706530" y="0"/>
            <a:ext cx="4437469" cy="369178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3542339" y="1120777"/>
            <a:ext cx="5144460" cy="3480260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57201" y="1120776"/>
            <a:ext cx="2799806" cy="3517900"/>
          </a:xfrm>
          <a:prstGeom prst="round1Rect">
            <a:avLst>
              <a:gd name="adj" fmla="val 34218"/>
            </a:avLst>
          </a:prstGeom>
          <a:noFill/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17" name="Date Placeholder 4"/>
          <p:cNvSpPr>
            <a:spLocks noGrp="1"/>
          </p:cNvSpPr>
          <p:nvPr>
            <p:ph type="dt" sz="half" idx="17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/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- Right picture,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6"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74791" y="1120777"/>
            <a:ext cx="5144460" cy="3480260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051666" y="1083137"/>
            <a:ext cx="2799806" cy="3517900"/>
          </a:xfrm>
          <a:prstGeom prst="round1Rect">
            <a:avLst>
              <a:gd name="adj" fmla="val 34218"/>
            </a:avLst>
          </a:prstGeom>
          <a:noFill/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7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6901456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- Internal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Single Corner Rectangle 10"/>
          <p:cNvSpPr/>
          <p:nvPr userDrawn="1"/>
        </p:nvSpPr>
        <p:spPr>
          <a:xfrm rot="10800000" flipH="1">
            <a:off x="-1" y="-6"/>
            <a:ext cx="9144001" cy="866491"/>
          </a:xfrm>
          <a:prstGeom prst="round1Rect">
            <a:avLst>
              <a:gd name="adj" fmla="val 50000"/>
            </a:avLst>
          </a:prstGeom>
          <a:solidFill>
            <a:srgbClr val="FFD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6726195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lt1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pic>
        <p:nvPicPr>
          <p:cNvPr id="14" name="Picture 13" descr="line-dot-pattern@2x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00" b="12647"/>
          <a:stretch/>
        </p:blipFill>
        <p:spPr>
          <a:xfrm rot="16200000">
            <a:off x="7179812" y="-1097707"/>
            <a:ext cx="866487" cy="30618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200099" y="1123949"/>
            <a:ext cx="6450676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17" name="Date Placeholder 4"/>
          <p:cNvSpPr>
            <a:spLocks noGrp="1"/>
          </p:cNvSpPr>
          <p:nvPr>
            <p:ph type="dt" sz="half" idx="17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91004" y="1978634"/>
            <a:ext cx="1925571" cy="1271847"/>
            <a:chOff x="6991004" y="1978634"/>
            <a:chExt cx="1925571" cy="1271847"/>
          </a:xfrm>
        </p:grpSpPr>
        <p:sp>
          <p:nvSpPr>
            <p:cNvPr id="2" name="Rectangle 1"/>
            <p:cNvSpPr/>
            <p:nvPr userDrawn="1"/>
          </p:nvSpPr>
          <p:spPr>
            <a:xfrm>
              <a:off x="6991004" y="1978634"/>
              <a:ext cx="1925571" cy="1271847"/>
            </a:xfrm>
            <a:prstGeom prst="rect">
              <a:avLst/>
            </a:prstGeom>
            <a:noFill/>
            <a:ln w="136525">
              <a:solidFill>
                <a:srgbClr val="FFDE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 userDrawn="1"/>
          </p:nvSpPr>
          <p:spPr>
            <a:xfrm>
              <a:off x="7090756" y="2152892"/>
              <a:ext cx="1704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err="1" smtClean="0">
                  <a:solidFill>
                    <a:srgbClr val="FFC72C"/>
                  </a:solidFill>
                </a:rPr>
                <a:t>DataStax</a:t>
              </a:r>
              <a:r>
                <a:rPr lang="en-US" sz="1800" b="1" dirty="0" smtClean="0">
                  <a:solidFill>
                    <a:srgbClr val="FFC72C"/>
                  </a:solidFill>
                </a:rPr>
                <a:t> Internal Use Only</a:t>
              </a:r>
            </a:p>
          </p:txBody>
        </p:sp>
      </p:grp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8709661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- Sub-section Break (Exercise, oth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ingle Corner Rectangle 4"/>
          <p:cNvSpPr/>
          <p:nvPr userDrawn="1"/>
        </p:nvSpPr>
        <p:spPr>
          <a:xfrm flipH="1">
            <a:off x="0" y="1"/>
            <a:ext cx="4267200" cy="4286249"/>
          </a:xfrm>
          <a:prstGeom prst="round1Rect">
            <a:avLst>
              <a:gd name="adj" fmla="val 3481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 flipH="1">
            <a:off x="4261390" y="-1"/>
            <a:ext cx="4882610" cy="4291781"/>
          </a:xfrm>
          <a:custGeom>
            <a:avLst/>
            <a:gdLst>
              <a:gd name="connsiteX0" fmla="*/ 4877692 w 4882610"/>
              <a:gd name="connsiteY0" fmla="*/ 0 h 4305302"/>
              <a:gd name="connsiteX1" fmla="*/ 0 w 4882610"/>
              <a:gd name="connsiteY1" fmla="*/ 0 h 4305302"/>
              <a:gd name="connsiteX2" fmla="*/ 0 w 4882610"/>
              <a:gd name="connsiteY2" fmla="*/ 1558799 h 4305302"/>
              <a:gd name="connsiteX3" fmla="*/ 1560 w 4882610"/>
              <a:gd name="connsiteY3" fmla="*/ 1766430 h 4305302"/>
              <a:gd name="connsiteX4" fmla="*/ 5811 w 4882610"/>
              <a:gd name="connsiteY4" fmla="*/ 2834111 h 4305302"/>
              <a:gd name="connsiteX5" fmla="*/ 1475417 w 4882610"/>
              <a:gd name="connsiteY5" fmla="*/ 4305302 h 4305302"/>
              <a:gd name="connsiteX6" fmla="*/ 4882610 w 4882610"/>
              <a:gd name="connsiteY6" fmla="*/ 4300781 h 4305302"/>
              <a:gd name="connsiteX7" fmla="*/ 4882610 w 4882610"/>
              <a:gd name="connsiteY7" fmla="*/ 19 h 430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610" h="4305302">
                <a:moveTo>
                  <a:pt x="4877692" y="0"/>
                </a:moveTo>
                <a:lnTo>
                  <a:pt x="0" y="0"/>
                </a:lnTo>
                <a:lnTo>
                  <a:pt x="0" y="1558799"/>
                </a:lnTo>
                <a:lnTo>
                  <a:pt x="1560" y="1766430"/>
                </a:lnTo>
                <a:cubicBezTo>
                  <a:pt x="4254" y="2124944"/>
                  <a:pt x="6310" y="2482148"/>
                  <a:pt x="5811" y="2834111"/>
                </a:cubicBezTo>
                <a:cubicBezTo>
                  <a:pt x="5811" y="3646628"/>
                  <a:pt x="663775" y="4305302"/>
                  <a:pt x="1475417" y="4305302"/>
                </a:cubicBezTo>
                <a:lnTo>
                  <a:pt x="4882610" y="4300781"/>
                </a:lnTo>
                <a:lnTo>
                  <a:pt x="4882610" y="19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pic>
        <p:nvPicPr>
          <p:cNvPr id="28" name="Shape 74" descr="line-dot-pattern@2x.png"/>
          <p:cNvPicPr preferRelativeResize="0"/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1274" y="0"/>
            <a:ext cx="5199810" cy="43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71"/>
          <p:cNvSpPr txBox="1">
            <a:spLocks noGrp="1"/>
          </p:cNvSpPr>
          <p:nvPr>
            <p:ph type="body" idx="1"/>
          </p:nvPr>
        </p:nvSpPr>
        <p:spPr>
          <a:xfrm>
            <a:off x="457200" y="3015512"/>
            <a:ext cx="3409406" cy="1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6350" marR="0" lvl="0" indent="-6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tabLst/>
              <a:defRPr sz="1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Shape 64"/>
          <p:cNvSpPr txBox="1">
            <a:spLocks noGrp="1"/>
          </p:cNvSpPr>
          <p:nvPr>
            <p:ph type="title"/>
          </p:nvPr>
        </p:nvSpPr>
        <p:spPr>
          <a:xfrm>
            <a:off x="457200" y="1702021"/>
            <a:ext cx="3409406" cy="12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17" name="Date Placeholder 4"/>
          <p:cNvSpPr>
            <a:spLocks noGrp="1"/>
          </p:cNvSpPr>
          <p:nvPr>
            <p:ph type="dt" sz="half" idx="17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5227670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- Section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5" y="4578740"/>
            <a:ext cx="2284327" cy="22063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 End of Module: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2"/>
          </p:nvPr>
        </p:nvSpPr>
        <p:spPr>
          <a:xfrm>
            <a:off x="6859175" y="4790123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 Confidential.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 - Additional Detail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5" y="4578740"/>
            <a:ext cx="2284327" cy="22063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Additional Detail:</a:t>
            </a:r>
            <a:endParaRPr lang="en-US" dirty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2"/>
          </p:nvPr>
        </p:nvSpPr>
        <p:spPr>
          <a:xfrm>
            <a:off x="6859175" y="4790123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 Confidential.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56930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713" r:id="rId2"/>
    <p:sldLayoutId id="2147483695" r:id="rId3"/>
    <p:sldLayoutId id="2147483694" r:id="rId4"/>
    <p:sldLayoutId id="2147483712" r:id="rId5"/>
    <p:sldLayoutId id="2147483714" r:id="rId6"/>
    <p:sldLayoutId id="2147483717" r:id="rId7"/>
    <p:sldLayoutId id="2147483710" r:id="rId8"/>
    <p:sldLayoutId id="2147483716" r:id="rId9"/>
    <p:sldLayoutId id="2147483715" r:id="rId10"/>
    <p:sldLayoutId id="2147483718" r:id="rId1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151" userDrawn="1">
          <p15:clr>
            <a:srgbClr val="F26B43"/>
          </p15:clr>
        </p15:guide>
        <p15:guide id="2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docs.datastax.com/en/dse/5.1/dse-dev/datastax_enterprise/search/queryTerms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docs.datastax.com/en/dse/5.1/dse-dev/datastax_enterprise/search/usingDynamicField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hyperlink" Target="https://www.datastax.com/dev/blog/dse-field-transformers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8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9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6350" indent="0">
              <a:buNone/>
            </a:pPr>
            <a:r>
              <a:rPr lang="en-US" sz="1800" dirty="0" smtClean="0"/>
              <a:t>Wrap up remainder of Text Analytics.</a:t>
            </a:r>
          </a:p>
          <a:p>
            <a:pPr marL="6350" indent="0">
              <a:buNone/>
            </a:pPr>
            <a:r>
              <a:rPr lang="en-US" sz="1800" dirty="0" smtClean="0"/>
              <a:t>Not these, these are coming-</a:t>
            </a:r>
            <a:endParaRPr lang="en-US" sz="1800" dirty="0"/>
          </a:p>
          <a:p>
            <a:r>
              <a:rPr lang="en-US" sz="1800" dirty="0" smtClean="0"/>
              <a:t>A better treatment of query predicate, query functions, other.</a:t>
            </a:r>
          </a:p>
          <a:p>
            <a:r>
              <a:rPr lang="en-US" sz="1800" dirty="0" smtClean="0"/>
              <a:t>Geospatial/spatial (time series)</a:t>
            </a:r>
          </a:p>
          <a:p>
            <a:r>
              <a:rPr lang="en-US" sz="1800" dirty="0" smtClean="0"/>
              <a:t>Capacity planning, tuning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DSE Search, Text Analytics - Part 2</a:t>
            </a:r>
            <a:endParaRPr lang="en-US" sz="1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Module: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1</a:t>
            </a:fld>
            <a:endParaRPr lang="uk-U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642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copyField</a:t>
            </a:r>
            <a:r>
              <a:rPr lang="en-US" dirty="0"/>
              <a:t> example .. page </a:t>
            </a:r>
            <a:r>
              <a:rPr lang="en-US" dirty="0" smtClean="0"/>
              <a:t>3 </a:t>
            </a:r>
            <a:r>
              <a:rPr lang="en-US" dirty="0"/>
              <a:t>of 10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6"/>
          </p:nvPr>
        </p:nvSpPr>
        <p:spPr>
          <a:xfrm>
            <a:off x="357443" y="851772"/>
            <a:ext cx="5295212" cy="3636761"/>
          </a:xfrm>
        </p:spPr>
        <p:txBody>
          <a:bodyPr/>
          <a:lstStyle/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ALTER SEARCH INDEX SCHEMA ON t6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	ADD </a:t>
            </a:r>
            <a:r>
              <a:rPr lang="en-US" sz="1400" dirty="0" err="1" smtClean="0"/>
              <a:t>fields.field</a:t>
            </a:r>
            <a:r>
              <a:rPr lang="en-US" sz="1400" dirty="0"/>
              <a:t>[@name='col3', @type=</a:t>
            </a:r>
            <a:r>
              <a:rPr lang="en-US" sz="1400" dirty="0">
                <a:solidFill>
                  <a:srgbClr val="00B0F0"/>
                </a:solidFill>
              </a:rPr>
              <a:t>'</a:t>
            </a:r>
            <a:r>
              <a:rPr lang="en-US" sz="1400" dirty="0" err="1">
                <a:solidFill>
                  <a:srgbClr val="00B0F0"/>
                </a:solidFill>
              </a:rPr>
              <a:t>StrField</a:t>
            </a:r>
            <a:r>
              <a:rPr lang="en-US" sz="1400" dirty="0"/>
              <a:t>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	</a:t>
            </a:r>
            <a:r>
              <a:rPr lang="en-US" sz="1400" dirty="0" smtClean="0">
                <a:solidFill>
                  <a:srgbClr val="00B0F0"/>
                </a:solidFill>
              </a:rPr>
              <a:t>@</a:t>
            </a:r>
            <a:r>
              <a:rPr lang="en-US" sz="1400" dirty="0">
                <a:solidFill>
                  <a:srgbClr val="00B0F0"/>
                </a:solidFill>
              </a:rPr>
              <a:t>indexed='false'</a:t>
            </a:r>
            <a:r>
              <a:rPr lang="en-US" sz="1400" dirty="0"/>
              <a:t>, @</a:t>
            </a:r>
            <a:r>
              <a:rPr lang="en-US" sz="1400" dirty="0" err="1"/>
              <a:t>multiValued</a:t>
            </a:r>
            <a:r>
              <a:rPr lang="en-US" sz="1400" dirty="0"/>
              <a:t>='false', @stored='false</a:t>
            </a:r>
            <a:r>
              <a:rPr lang="en-US" sz="1400" dirty="0" smtClean="0"/>
              <a:t>'];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ALTER SEARCH INDEX SCHEMA ON t6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	ADD </a:t>
            </a:r>
            <a:r>
              <a:rPr lang="en-US" sz="1400" dirty="0" err="1"/>
              <a:t>fieldType</a:t>
            </a:r>
            <a:r>
              <a:rPr lang="en-US" sz="1400" dirty="0"/>
              <a:t>[@name=</a:t>
            </a:r>
            <a:r>
              <a:rPr lang="en-US" sz="1400" dirty="0">
                <a:solidFill>
                  <a:srgbClr val="00B0F0"/>
                </a:solidFill>
              </a:rPr>
              <a:t>'TextField71</a:t>
            </a:r>
            <a:r>
              <a:rPr lang="en-US" sz="1400" dirty="0"/>
              <a:t>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	@</a:t>
            </a:r>
            <a:r>
              <a:rPr lang="en-US" sz="1400" dirty="0"/>
              <a:t>class=</a:t>
            </a:r>
            <a:r>
              <a:rPr lang="en-US" sz="1400" dirty="0">
                <a:solidFill>
                  <a:srgbClr val="00B0F0"/>
                </a:solidFill>
              </a:rPr>
              <a:t>'</a:t>
            </a:r>
            <a:r>
              <a:rPr lang="en-US" sz="1400" dirty="0" err="1">
                <a:solidFill>
                  <a:srgbClr val="00B0F0"/>
                </a:solidFill>
              </a:rPr>
              <a:t>solr.TextField</a:t>
            </a:r>
            <a:r>
              <a:rPr lang="en-US" sz="1400" dirty="0"/>
              <a:t>'] WITH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</a:t>
            </a:r>
            <a:r>
              <a:rPr lang="en-US" sz="1400" smtClean="0"/>
              <a:t>	</a:t>
            </a:r>
            <a:r>
              <a:rPr lang="en-US" sz="1400" smtClean="0"/>
              <a:t>'{"</a:t>
            </a:r>
            <a:r>
              <a:rPr lang="en-US" sz="1400" dirty="0"/>
              <a:t>analyzer":{"</a:t>
            </a:r>
            <a:r>
              <a:rPr lang="en-US" sz="1400" dirty="0" err="1"/>
              <a:t>tokenizer</a:t>
            </a:r>
            <a:r>
              <a:rPr lang="en-US" sz="1400" dirty="0"/>
              <a:t>":{"class</a:t>
            </a:r>
            <a:r>
              <a:rPr lang="en-US" sz="1400" dirty="0" smtClean="0"/>
              <a:t>":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</a:t>
            </a:r>
            <a:r>
              <a:rPr lang="en-US" sz="1400" dirty="0" smtClean="0"/>
              <a:t>"</a:t>
            </a:r>
            <a:r>
              <a:rPr lang="en-US" sz="1400" dirty="0" err="1"/>
              <a:t>solr.</a:t>
            </a:r>
            <a:r>
              <a:rPr lang="en-US" sz="1400" dirty="0" err="1">
                <a:solidFill>
                  <a:srgbClr val="00B0F0"/>
                </a:solidFill>
              </a:rPr>
              <a:t>KeywordTokenize</a:t>
            </a:r>
            <a:r>
              <a:rPr lang="en-US" sz="1400" dirty="0" err="1"/>
              <a:t>rFactory</a:t>
            </a:r>
            <a:r>
              <a:rPr lang="en-US" sz="1400" dirty="0"/>
              <a:t>"},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	"</a:t>
            </a:r>
            <a:r>
              <a:rPr lang="en-US" sz="1400" dirty="0"/>
              <a:t>filter":[{"class":"</a:t>
            </a:r>
            <a:r>
              <a:rPr lang="en-US" sz="1400" dirty="0" err="1"/>
              <a:t>solr</a:t>
            </a:r>
            <a:r>
              <a:rPr lang="en-US" sz="1400" dirty="0" err="1">
                <a:solidFill>
                  <a:srgbClr val="00B0F0"/>
                </a:solidFill>
              </a:rPr>
              <a:t>.LowerCaseFilter</a:t>
            </a:r>
            <a:r>
              <a:rPr lang="en-US" sz="1400" dirty="0" err="1"/>
              <a:t>Factory</a:t>
            </a:r>
            <a:r>
              <a:rPr lang="en-US" sz="1400" dirty="0"/>
              <a:t>"}]}}';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ALTER SEARCH INDEX SCHEMA ON t6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	ADD </a:t>
            </a:r>
            <a:r>
              <a:rPr lang="en-US" sz="1400" dirty="0" err="1"/>
              <a:t>fieldType</a:t>
            </a:r>
            <a:r>
              <a:rPr lang="en-US" sz="1400" dirty="0"/>
              <a:t>[@name=</a:t>
            </a:r>
            <a:r>
              <a:rPr lang="en-US" sz="1400" dirty="0">
                <a:solidFill>
                  <a:srgbClr val="00B0F0"/>
                </a:solidFill>
              </a:rPr>
              <a:t>'TextField72</a:t>
            </a:r>
            <a:r>
              <a:rPr lang="en-US" sz="1400" dirty="0"/>
              <a:t>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	@</a:t>
            </a:r>
            <a:r>
              <a:rPr lang="en-US" sz="1400" dirty="0"/>
              <a:t>class='</a:t>
            </a:r>
            <a:r>
              <a:rPr lang="en-US" sz="1400" dirty="0" err="1"/>
              <a:t>solr.</a:t>
            </a:r>
            <a:r>
              <a:rPr lang="en-US" sz="1400" dirty="0" err="1">
                <a:solidFill>
                  <a:srgbClr val="00B0F0"/>
                </a:solidFill>
              </a:rPr>
              <a:t>TextField</a:t>
            </a:r>
            <a:r>
              <a:rPr lang="en-US" sz="1400" dirty="0"/>
              <a:t>'] WITH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	'{"</a:t>
            </a:r>
            <a:r>
              <a:rPr lang="en-US" sz="1400" dirty="0"/>
              <a:t>analyzer":{"</a:t>
            </a:r>
            <a:r>
              <a:rPr lang="en-US" sz="1400" dirty="0" err="1"/>
              <a:t>tokenizer</a:t>
            </a:r>
            <a:r>
              <a:rPr lang="en-US" sz="1400" dirty="0"/>
              <a:t>":{"class</a:t>
            </a:r>
            <a:r>
              <a:rPr lang="en-US" sz="1400" dirty="0" smtClean="0"/>
              <a:t>":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</a:t>
            </a:r>
            <a:r>
              <a:rPr lang="en-US" sz="1400" dirty="0" smtClean="0"/>
              <a:t>"</a:t>
            </a:r>
            <a:r>
              <a:rPr lang="en-US" sz="1400" dirty="0" err="1"/>
              <a:t>solr.</a:t>
            </a:r>
            <a:r>
              <a:rPr lang="en-US" sz="1400" dirty="0" err="1">
                <a:solidFill>
                  <a:srgbClr val="00B0F0"/>
                </a:solidFill>
              </a:rPr>
              <a:t>KeywordTokenizer</a:t>
            </a:r>
            <a:r>
              <a:rPr lang="en-US" sz="1400" dirty="0" err="1"/>
              <a:t>Factory</a:t>
            </a:r>
            <a:r>
              <a:rPr lang="en-US" sz="1400" dirty="0"/>
              <a:t>"},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"filter":[{"class":"</a:t>
            </a:r>
            <a:r>
              <a:rPr lang="en-US" sz="1400" dirty="0" err="1"/>
              <a:t>solr.</a:t>
            </a:r>
            <a:r>
              <a:rPr lang="en-US" sz="1400" dirty="0" err="1">
                <a:solidFill>
                  <a:srgbClr val="00B0F0"/>
                </a:solidFill>
              </a:rPr>
              <a:t>BeiderMorse</a:t>
            </a:r>
            <a:r>
              <a:rPr lang="en-US" sz="1400" dirty="0" err="1"/>
              <a:t>FilterFactory</a:t>
            </a:r>
            <a:r>
              <a:rPr lang="en-US" sz="1400" dirty="0"/>
              <a:t>"}]}}';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469" y="1911121"/>
            <a:ext cx="83502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919" y="600101"/>
            <a:ext cx="1127125" cy="101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282629" y="1709129"/>
            <a:ext cx="795886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21" y="857021"/>
            <a:ext cx="841375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071057" y="1851537"/>
            <a:ext cx="211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3363"/>
            <a:r>
              <a:rPr lang="en-US" sz="1800" b="1" dirty="0" smtClean="0"/>
              <a:t>indexed=false</a:t>
            </a:r>
          </a:p>
        </p:txBody>
      </p:sp>
    </p:spTree>
    <p:extLst>
      <p:ext uri="{BB962C8B-B14F-4D97-AF65-F5344CB8AC3E}">
        <p14:creationId xmlns:p14="http://schemas.microsoft.com/office/powerpoint/2010/main" val="3585836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copyField</a:t>
            </a:r>
            <a:r>
              <a:rPr lang="en-US" dirty="0"/>
              <a:t> example .. page </a:t>
            </a:r>
            <a:r>
              <a:rPr lang="en-US" dirty="0" smtClean="0"/>
              <a:t>4 </a:t>
            </a:r>
            <a:r>
              <a:rPr lang="en-US" dirty="0"/>
              <a:t>of 10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6"/>
          </p:nvPr>
        </p:nvSpPr>
        <p:spPr>
          <a:xfrm>
            <a:off x="357443" y="1018026"/>
            <a:ext cx="5295212" cy="3636761"/>
          </a:xfrm>
        </p:spPr>
        <p:txBody>
          <a:bodyPr/>
          <a:lstStyle/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ALTER SEARCH INDEX SCHEMA ON t6 </a:t>
            </a:r>
            <a:endParaRPr lang="en-US" sz="14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</a:t>
            </a:r>
            <a:r>
              <a:rPr lang="en-US" sz="1400" dirty="0" smtClean="0"/>
              <a:t>ADD </a:t>
            </a:r>
            <a:r>
              <a:rPr lang="en-US" sz="1400" dirty="0" err="1"/>
              <a:t>fields.field</a:t>
            </a:r>
            <a:r>
              <a:rPr lang="en-US" sz="1400" dirty="0"/>
              <a:t>[@name=</a:t>
            </a:r>
            <a:r>
              <a:rPr lang="en-US" sz="1400" dirty="0">
                <a:solidFill>
                  <a:srgbClr val="00B0F0"/>
                </a:solidFill>
              </a:rPr>
              <a:t>'col71</a:t>
            </a:r>
            <a:r>
              <a:rPr lang="en-US" sz="1400" dirty="0"/>
              <a:t>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	@</a:t>
            </a:r>
            <a:r>
              <a:rPr lang="en-US" sz="1400" dirty="0"/>
              <a:t>type=</a:t>
            </a:r>
            <a:r>
              <a:rPr lang="en-US" sz="1400" dirty="0">
                <a:solidFill>
                  <a:srgbClr val="00B0F0"/>
                </a:solidFill>
              </a:rPr>
              <a:t>'TextField71</a:t>
            </a:r>
            <a:r>
              <a:rPr lang="en-US" sz="1400" dirty="0"/>
              <a:t>', @indexed='true', @</a:t>
            </a:r>
            <a:r>
              <a:rPr lang="en-US" sz="1400" dirty="0" err="1">
                <a:solidFill>
                  <a:srgbClr val="00B0F0"/>
                </a:solidFill>
              </a:rPr>
              <a:t>multiValued</a:t>
            </a:r>
            <a:r>
              <a:rPr lang="en-US" sz="1400" dirty="0">
                <a:solidFill>
                  <a:srgbClr val="00B0F0"/>
                </a:solidFill>
              </a:rPr>
              <a:t>='false'</a:t>
            </a:r>
            <a:r>
              <a:rPr lang="en-US" sz="1400" dirty="0"/>
              <a:t>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	@</a:t>
            </a:r>
            <a:r>
              <a:rPr lang="en-US" sz="1400" dirty="0"/>
              <a:t>stored</a:t>
            </a:r>
            <a:r>
              <a:rPr lang="en-US" sz="1400" dirty="0" smtClean="0"/>
              <a:t>=‘false’];</a:t>
            </a:r>
            <a:endParaRPr lang="en-US" sz="14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ALTER SEARCH INDEX SCHEMA ON t6 </a:t>
            </a:r>
            <a:endParaRPr lang="en-US" sz="14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</a:t>
            </a:r>
            <a:r>
              <a:rPr lang="en-US" sz="1400" dirty="0" smtClean="0"/>
              <a:t>ADD </a:t>
            </a:r>
            <a:r>
              <a:rPr lang="en-US" sz="1400" dirty="0" err="1"/>
              <a:t>fields.field</a:t>
            </a:r>
            <a:r>
              <a:rPr lang="en-US" sz="1400" dirty="0"/>
              <a:t>[@name=</a:t>
            </a:r>
            <a:r>
              <a:rPr lang="en-US" sz="1400" dirty="0">
                <a:solidFill>
                  <a:srgbClr val="00B0F0"/>
                </a:solidFill>
              </a:rPr>
              <a:t>'col72</a:t>
            </a:r>
            <a:r>
              <a:rPr lang="en-US" sz="1400" dirty="0"/>
              <a:t>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	@</a:t>
            </a:r>
            <a:r>
              <a:rPr lang="en-US" sz="1400" dirty="0"/>
              <a:t>type=</a:t>
            </a:r>
            <a:r>
              <a:rPr lang="en-US" sz="1400" dirty="0">
                <a:solidFill>
                  <a:srgbClr val="00B0F0"/>
                </a:solidFill>
              </a:rPr>
              <a:t>'TextField72</a:t>
            </a:r>
            <a:r>
              <a:rPr lang="en-US" sz="1400" dirty="0"/>
              <a:t>', @indexed='true', @</a:t>
            </a:r>
            <a:r>
              <a:rPr lang="en-US" sz="1400" dirty="0" err="1">
                <a:solidFill>
                  <a:srgbClr val="00B0F0"/>
                </a:solidFill>
              </a:rPr>
              <a:t>multiValued</a:t>
            </a:r>
            <a:r>
              <a:rPr lang="en-US" sz="1400" dirty="0">
                <a:solidFill>
                  <a:srgbClr val="00B0F0"/>
                </a:solidFill>
              </a:rPr>
              <a:t>='false'</a:t>
            </a:r>
            <a:r>
              <a:rPr lang="en-US" sz="1400" dirty="0"/>
              <a:t>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	@</a:t>
            </a:r>
            <a:r>
              <a:rPr lang="en-US" sz="1400" dirty="0"/>
              <a:t>stored</a:t>
            </a:r>
            <a:r>
              <a:rPr lang="en-US" sz="1400" dirty="0" smtClean="0"/>
              <a:t>=‘false'];</a:t>
            </a:r>
            <a:endParaRPr lang="en-US" sz="14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ALTER SEARCH INDEX SCHEMA ON t6 </a:t>
            </a:r>
            <a:endParaRPr lang="en-US" sz="14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</a:t>
            </a:r>
            <a:r>
              <a:rPr lang="en-US" sz="1400" dirty="0" smtClean="0"/>
              <a:t>ADD </a:t>
            </a:r>
            <a:r>
              <a:rPr lang="en-US" sz="1400" dirty="0" err="1">
                <a:solidFill>
                  <a:srgbClr val="00B0F0"/>
                </a:solidFill>
              </a:rPr>
              <a:t>copyField</a:t>
            </a:r>
            <a:r>
              <a:rPr lang="en-US" sz="1400" dirty="0"/>
              <a:t>[@</a:t>
            </a:r>
            <a:r>
              <a:rPr lang="en-US" sz="1400" dirty="0">
                <a:solidFill>
                  <a:srgbClr val="00B0F0"/>
                </a:solidFill>
              </a:rPr>
              <a:t>source='col3</a:t>
            </a:r>
            <a:r>
              <a:rPr lang="en-US" sz="1400" dirty="0" smtClean="0"/>
              <a:t>', @</a:t>
            </a:r>
            <a:r>
              <a:rPr lang="en-US" sz="1400" dirty="0" err="1">
                <a:solidFill>
                  <a:srgbClr val="00B0F0"/>
                </a:solidFill>
              </a:rPr>
              <a:t>dest</a:t>
            </a:r>
            <a:r>
              <a:rPr lang="en-US" sz="1400" dirty="0">
                <a:solidFill>
                  <a:srgbClr val="00B0F0"/>
                </a:solidFill>
              </a:rPr>
              <a:t>='col71</a:t>
            </a:r>
            <a:r>
              <a:rPr lang="en-US" sz="1400" dirty="0"/>
              <a:t>'];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ALTER SEARCH INDEX SCHEMA ON t6 </a:t>
            </a:r>
            <a:endParaRPr lang="en-US" sz="14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</a:t>
            </a:r>
            <a:r>
              <a:rPr lang="en-US" sz="1400" dirty="0" smtClean="0"/>
              <a:t>ADD </a:t>
            </a:r>
            <a:r>
              <a:rPr lang="en-US" sz="1400" dirty="0" err="1">
                <a:solidFill>
                  <a:srgbClr val="00B0F0"/>
                </a:solidFill>
              </a:rPr>
              <a:t>copyField</a:t>
            </a:r>
            <a:r>
              <a:rPr lang="en-US" sz="1400" dirty="0"/>
              <a:t>[@</a:t>
            </a:r>
            <a:r>
              <a:rPr lang="en-US" sz="1400" dirty="0">
                <a:solidFill>
                  <a:srgbClr val="00B0F0"/>
                </a:solidFill>
              </a:rPr>
              <a:t>source='col3</a:t>
            </a:r>
            <a:r>
              <a:rPr lang="en-US" sz="1400" dirty="0" smtClean="0"/>
              <a:t>', @</a:t>
            </a:r>
            <a:r>
              <a:rPr lang="en-US" sz="1400" dirty="0" err="1">
                <a:solidFill>
                  <a:srgbClr val="00B0F0"/>
                </a:solidFill>
              </a:rPr>
              <a:t>dest</a:t>
            </a:r>
            <a:r>
              <a:rPr lang="en-US" sz="1400" dirty="0">
                <a:solidFill>
                  <a:srgbClr val="00B0F0"/>
                </a:solidFill>
              </a:rPr>
              <a:t>='col72</a:t>
            </a:r>
            <a:r>
              <a:rPr lang="en-US" sz="1400" dirty="0"/>
              <a:t>'];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RELOAD  SEARCH INDEX ON t6;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REBUILD SEARCH INDEX ON t6;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231" y="2922926"/>
            <a:ext cx="1127125" cy="101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280" y="1680789"/>
            <a:ext cx="83502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>
            <a:stCxn id="6" idx="1"/>
          </p:cNvCxnSpPr>
          <p:nvPr/>
        </p:nvCxnSpPr>
        <p:spPr>
          <a:xfrm>
            <a:off x="357443" y="2836407"/>
            <a:ext cx="795886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199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copyField</a:t>
            </a:r>
            <a:r>
              <a:rPr lang="en-US" dirty="0"/>
              <a:t> example .. page </a:t>
            </a:r>
            <a:r>
              <a:rPr lang="en-US" dirty="0" smtClean="0"/>
              <a:t>5 </a:t>
            </a:r>
            <a:r>
              <a:rPr lang="en-US" dirty="0"/>
              <a:t>of 10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12</a:t>
            </a:fld>
            <a:endParaRPr lang="uk-UA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6"/>
          </p:nvPr>
        </p:nvSpPr>
        <p:spPr>
          <a:xfrm>
            <a:off x="357443" y="1001401"/>
            <a:ext cx="5295212" cy="3636761"/>
          </a:xfrm>
        </p:spPr>
        <p:txBody>
          <a:bodyPr/>
          <a:lstStyle/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SELECT col1, col3 FROM t6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WHERE col1  = '</a:t>
            </a:r>
            <a:r>
              <a:rPr lang="en-US" sz="1400" dirty="0" err="1"/>
              <a:t>aaa</a:t>
            </a:r>
            <a:r>
              <a:rPr lang="en-US" sz="1400" dirty="0"/>
              <a:t>'     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//  Fails, no index on col3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SELECT col1, col3 FROM t6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WHERE col3  = '</a:t>
            </a:r>
            <a:r>
              <a:rPr lang="en-US" sz="1400" dirty="0" err="1">
                <a:solidFill>
                  <a:srgbClr val="FF0000"/>
                </a:solidFill>
              </a:rPr>
              <a:t>StarBucks</a:t>
            </a:r>
            <a:r>
              <a:rPr lang="en-US" sz="1400" dirty="0">
                <a:solidFill>
                  <a:srgbClr val="FF0000"/>
                </a:solidFill>
              </a:rPr>
              <a:t>';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FF0000"/>
              </a:solidFill>
            </a:endParaRP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//  Fails, field not in table, needs </a:t>
            </a:r>
            <a:r>
              <a:rPr lang="en-US" sz="1400" dirty="0" err="1">
                <a:solidFill>
                  <a:srgbClr val="FF0000"/>
                </a:solidFill>
              </a:rPr>
              <a:t>solr_query</a:t>
            </a:r>
            <a:r>
              <a:rPr lang="en-US" sz="1400" dirty="0">
                <a:solidFill>
                  <a:srgbClr val="FF0000"/>
                </a:solidFill>
              </a:rPr>
              <a:t> predicate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SELECT col1, col3 FROM t6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WHERE col71 = '</a:t>
            </a:r>
            <a:r>
              <a:rPr lang="en-US" sz="1400" dirty="0" err="1">
                <a:solidFill>
                  <a:srgbClr val="FF0000"/>
                </a:solidFill>
              </a:rPr>
              <a:t>StarBucks</a:t>
            </a:r>
            <a:r>
              <a:rPr lang="en-US" sz="1400" dirty="0">
                <a:solidFill>
                  <a:srgbClr val="FF0000"/>
                </a:solidFill>
              </a:rPr>
              <a:t>';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SELECT col1, col3 FROM t6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WHERE </a:t>
            </a:r>
            <a:r>
              <a:rPr lang="en-US" sz="1400" dirty="0" err="1"/>
              <a:t>solr_query</a:t>
            </a:r>
            <a:r>
              <a:rPr lang="en-US" sz="1400" dirty="0"/>
              <a:t> = '{ "q" : "col71:starbucks"}';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SELECT col1, col3 FROM t6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WHERE </a:t>
            </a:r>
            <a:r>
              <a:rPr lang="en-US" sz="1400" dirty="0" err="1"/>
              <a:t>solr_query</a:t>
            </a:r>
            <a:r>
              <a:rPr lang="en-US" sz="1400" dirty="0"/>
              <a:t> = '{ "q" : "col72:starbux"}';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274" y="2369388"/>
            <a:ext cx="875633" cy="1097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572" y="1166813"/>
            <a:ext cx="875633" cy="1097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16205" y="1530656"/>
            <a:ext cx="211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3363"/>
            <a:r>
              <a:rPr lang="en-US" sz="1800" b="1" dirty="0" smtClean="0"/>
              <a:t>why ?</a:t>
            </a:r>
          </a:p>
        </p:txBody>
      </p:sp>
    </p:spTree>
    <p:extLst>
      <p:ext uri="{BB962C8B-B14F-4D97-AF65-F5344CB8AC3E}">
        <p14:creationId xmlns:p14="http://schemas.microsoft.com/office/powerpoint/2010/main" val="450965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copyField</a:t>
            </a:r>
            <a:r>
              <a:rPr lang="en-US" dirty="0"/>
              <a:t> example .. page </a:t>
            </a:r>
            <a:r>
              <a:rPr lang="en-US" dirty="0" smtClean="0"/>
              <a:t>6 </a:t>
            </a:r>
            <a:r>
              <a:rPr lang="en-US" dirty="0"/>
              <a:t>of 10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13</a:t>
            </a:fld>
            <a:endParaRPr lang="uk-UA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6"/>
          </p:nvPr>
        </p:nvSpPr>
        <p:spPr>
          <a:xfrm>
            <a:off x="357443" y="976462"/>
            <a:ext cx="6010106" cy="3636761"/>
          </a:xfrm>
        </p:spPr>
        <p:txBody>
          <a:bodyPr/>
          <a:lstStyle/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ALTER </a:t>
            </a:r>
            <a:r>
              <a:rPr lang="en-US" sz="1400" dirty="0"/>
              <a:t>SEARCH INDEX SCHEMA ON t6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	ADD </a:t>
            </a:r>
            <a:r>
              <a:rPr lang="en-US" sz="1400" dirty="0" err="1" smtClean="0"/>
              <a:t>fields.field</a:t>
            </a:r>
            <a:r>
              <a:rPr lang="en-US" sz="1400" dirty="0"/>
              <a:t>[@name=</a:t>
            </a:r>
            <a:r>
              <a:rPr lang="en-US" sz="1400" dirty="0">
                <a:solidFill>
                  <a:srgbClr val="00B0F0"/>
                </a:solidFill>
              </a:rPr>
              <a:t>'col4</a:t>
            </a:r>
            <a:r>
              <a:rPr lang="en-US" sz="1400" dirty="0"/>
              <a:t>', @type='</a:t>
            </a:r>
            <a:r>
              <a:rPr lang="en-US" sz="1400" dirty="0" err="1"/>
              <a:t>StrField</a:t>
            </a:r>
            <a:r>
              <a:rPr lang="en-US" sz="1400" dirty="0"/>
              <a:t>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	</a:t>
            </a:r>
            <a:r>
              <a:rPr lang="en-US" sz="1400" dirty="0" smtClean="0">
                <a:solidFill>
                  <a:srgbClr val="00B0F0"/>
                </a:solidFill>
              </a:rPr>
              <a:t>@</a:t>
            </a:r>
            <a:r>
              <a:rPr lang="en-US" sz="1400" dirty="0">
                <a:solidFill>
                  <a:srgbClr val="00B0F0"/>
                </a:solidFill>
              </a:rPr>
              <a:t>indexed='false'</a:t>
            </a:r>
            <a:r>
              <a:rPr lang="en-US" sz="1400" dirty="0"/>
              <a:t>, @</a:t>
            </a:r>
            <a:r>
              <a:rPr lang="en-US" sz="1400" dirty="0" err="1"/>
              <a:t>multiValued</a:t>
            </a:r>
            <a:r>
              <a:rPr lang="en-US" sz="1400" dirty="0"/>
              <a:t>='false', @stored='false'];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ALTER SEARCH INDEX SCHEMA ON t6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	ADD </a:t>
            </a:r>
            <a:r>
              <a:rPr lang="en-US" sz="1400" dirty="0" err="1" smtClean="0"/>
              <a:t>fields.field</a:t>
            </a:r>
            <a:r>
              <a:rPr lang="en-US" sz="1400" dirty="0"/>
              <a:t>[@name=</a:t>
            </a:r>
            <a:r>
              <a:rPr lang="en-US" sz="1400" dirty="0">
                <a:solidFill>
                  <a:srgbClr val="00B0F0"/>
                </a:solidFill>
              </a:rPr>
              <a:t>'col5</a:t>
            </a:r>
            <a:r>
              <a:rPr lang="en-US" sz="1400" dirty="0"/>
              <a:t>', @type='</a:t>
            </a:r>
            <a:r>
              <a:rPr lang="en-US" sz="1400" dirty="0" err="1"/>
              <a:t>StrField</a:t>
            </a:r>
            <a:r>
              <a:rPr lang="en-US" sz="1400" dirty="0"/>
              <a:t>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	</a:t>
            </a:r>
            <a:r>
              <a:rPr lang="en-US" sz="1400" dirty="0" smtClean="0">
                <a:solidFill>
                  <a:srgbClr val="00B0F0"/>
                </a:solidFill>
              </a:rPr>
              <a:t>@</a:t>
            </a:r>
            <a:r>
              <a:rPr lang="en-US" sz="1400" dirty="0">
                <a:solidFill>
                  <a:srgbClr val="00B0F0"/>
                </a:solidFill>
              </a:rPr>
              <a:t>indexed='false'</a:t>
            </a:r>
            <a:r>
              <a:rPr lang="en-US" sz="1400" dirty="0"/>
              <a:t>, @</a:t>
            </a:r>
            <a:r>
              <a:rPr lang="en-US" sz="1400" dirty="0" err="1"/>
              <a:t>multiValued</a:t>
            </a:r>
            <a:r>
              <a:rPr lang="en-US" sz="1400" dirty="0"/>
              <a:t>='false', @stored='false'];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ALTER SEARCH INDEX SCHEMA ON t6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	ADD </a:t>
            </a:r>
            <a:r>
              <a:rPr lang="en-US" sz="1400" dirty="0" err="1" smtClean="0"/>
              <a:t>fields.field</a:t>
            </a:r>
            <a:r>
              <a:rPr lang="en-US" sz="1400" dirty="0"/>
              <a:t>[@name=</a:t>
            </a:r>
            <a:r>
              <a:rPr lang="en-US" sz="1400" dirty="0">
                <a:solidFill>
                  <a:srgbClr val="00B0F0"/>
                </a:solidFill>
              </a:rPr>
              <a:t>'col6</a:t>
            </a:r>
            <a:r>
              <a:rPr lang="en-US" sz="1400" dirty="0"/>
              <a:t>', @type='</a:t>
            </a:r>
            <a:r>
              <a:rPr lang="en-US" sz="1400" dirty="0" err="1"/>
              <a:t>StrField</a:t>
            </a:r>
            <a:r>
              <a:rPr lang="en-US" sz="1400" dirty="0"/>
              <a:t>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	</a:t>
            </a:r>
            <a:r>
              <a:rPr lang="en-US" sz="1400" dirty="0" smtClean="0">
                <a:solidFill>
                  <a:srgbClr val="00B0F0"/>
                </a:solidFill>
              </a:rPr>
              <a:t>@</a:t>
            </a:r>
            <a:r>
              <a:rPr lang="en-US" sz="1400" dirty="0">
                <a:solidFill>
                  <a:srgbClr val="00B0F0"/>
                </a:solidFill>
              </a:rPr>
              <a:t>indexed='false'</a:t>
            </a:r>
            <a:r>
              <a:rPr lang="en-US" sz="1400" dirty="0"/>
              <a:t>, @</a:t>
            </a:r>
            <a:r>
              <a:rPr lang="en-US" sz="1400" dirty="0" err="1"/>
              <a:t>multiValued</a:t>
            </a:r>
            <a:r>
              <a:rPr lang="en-US" sz="1400" dirty="0"/>
              <a:t>='false', @stored='false'];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ALTER SEARCH INDEX SCHEMA ON t6 </a:t>
            </a:r>
            <a:endParaRPr lang="en-US" sz="14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</a:t>
            </a:r>
            <a:r>
              <a:rPr lang="en-US" sz="1400" dirty="0" smtClean="0"/>
              <a:t>ADD </a:t>
            </a:r>
            <a:r>
              <a:rPr lang="en-US" sz="1400" dirty="0" err="1"/>
              <a:t>fields.field</a:t>
            </a:r>
            <a:r>
              <a:rPr lang="en-US" sz="1400" dirty="0"/>
              <a:t>[@name=</a:t>
            </a:r>
            <a:r>
              <a:rPr lang="en-US" sz="1400" dirty="0">
                <a:solidFill>
                  <a:srgbClr val="00B0F0"/>
                </a:solidFill>
              </a:rPr>
              <a:t>'col73</a:t>
            </a:r>
            <a:r>
              <a:rPr lang="en-US" sz="1400" dirty="0" smtClean="0"/>
              <a:t>', @</a:t>
            </a:r>
            <a:r>
              <a:rPr lang="en-US" sz="1400" dirty="0"/>
              <a:t>type='</a:t>
            </a:r>
            <a:r>
              <a:rPr lang="en-US" sz="1400" dirty="0" err="1"/>
              <a:t>StrField</a:t>
            </a:r>
            <a:r>
              <a:rPr lang="en-US" sz="1400" dirty="0"/>
              <a:t>', </a:t>
            </a:r>
            <a:endParaRPr lang="en-US" sz="14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</a:t>
            </a:r>
            <a:r>
              <a:rPr lang="en-US" sz="1400" dirty="0" smtClean="0"/>
              <a:t>@</a:t>
            </a:r>
            <a:r>
              <a:rPr lang="en-US" sz="1400" dirty="0"/>
              <a:t>indexed='true', @</a:t>
            </a:r>
            <a:r>
              <a:rPr lang="en-US" sz="1400" dirty="0" err="1">
                <a:solidFill>
                  <a:srgbClr val="00B0F0"/>
                </a:solidFill>
              </a:rPr>
              <a:t>multiValued</a:t>
            </a:r>
            <a:r>
              <a:rPr lang="en-US" sz="1400" dirty="0">
                <a:solidFill>
                  <a:srgbClr val="00B0F0"/>
                </a:solidFill>
              </a:rPr>
              <a:t>='false</a:t>
            </a:r>
            <a:r>
              <a:rPr lang="en-US" sz="1400" dirty="0" smtClean="0">
                <a:solidFill>
                  <a:srgbClr val="00B0F0"/>
                </a:solidFill>
              </a:rPr>
              <a:t>'</a:t>
            </a:r>
            <a:r>
              <a:rPr lang="en-US" sz="1400" dirty="0" smtClean="0"/>
              <a:t>, @stored=false'];</a:t>
            </a:r>
            <a:endParaRPr lang="en-US" sz="14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ALTER SEARCH INDEX SCHEMA ON t6 </a:t>
            </a:r>
            <a:endParaRPr lang="en-US" sz="14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</a:t>
            </a:r>
            <a:r>
              <a:rPr lang="en-US" sz="1400" dirty="0" smtClean="0"/>
              <a:t>ADD </a:t>
            </a:r>
            <a:r>
              <a:rPr lang="en-US" sz="1400" dirty="0" err="1"/>
              <a:t>fields.field</a:t>
            </a:r>
            <a:r>
              <a:rPr lang="en-US" sz="1400" dirty="0"/>
              <a:t>[@name=</a:t>
            </a:r>
            <a:r>
              <a:rPr lang="en-US" sz="1400" dirty="0">
                <a:solidFill>
                  <a:srgbClr val="00B0F0"/>
                </a:solidFill>
              </a:rPr>
              <a:t>'col74</a:t>
            </a:r>
            <a:r>
              <a:rPr lang="en-US" sz="1400" dirty="0" smtClean="0"/>
              <a:t>', @</a:t>
            </a:r>
            <a:r>
              <a:rPr lang="en-US" sz="1400" dirty="0"/>
              <a:t>type='</a:t>
            </a:r>
            <a:r>
              <a:rPr lang="en-US" sz="1400" dirty="0" err="1"/>
              <a:t>StrField</a:t>
            </a:r>
            <a:r>
              <a:rPr lang="en-US" sz="1400" dirty="0"/>
              <a:t>', </a:t>
            </a:r>
            <a:endParaRPr lang="en-US" sz="1400" dirty="0" smtClean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	</a:t>
            </a:r>
            <a:r>
              <a:rPr lang="en-US" sz="1400" dirty="0" smtClean="0"/>
              <a:t>@</a:t>
            </a:r>
            <a:r>
              <a:rPr lang="en-US" sz="1400" dirty="0"/>
              <a:t>indexed='true', @</a:t>
            </a:r>
            <a:r>
              <a:rPr lang="en-US" sz="1400" dirty="0" err="1">
                <a:solidFill>
                  <a:srgbClr val="00B0F0"/>
                </a:solidFill>
              </a:rPr>
              <a:t>multiValued</a:t>
            </a:r>
            <a:r>
              <a:rPr lang="en-US" sz="1400" dirty="0">
                <a:solidFill>
                  <a:srgbClr val="00B0F0"/>
                </a:solidFill>
              </a:rPr>
              <a:t>='true</a:t>
            </a:r>
            <a:r>
              <a:rPr lang="en-US" sz="1400" dirty="0" smtClean="0">
                <a:solidFill>
                  <a:srgbClr val="00B0F0"/>
                </a:solidFill>
              </a:rPr>
              <a:t>'</a:t>
            </a:r>
            <a:r>
              <a:rPr lang="en-US" sz="1400" dirty="0" smtClean="0"/>
              <a:t>, @</a:t>
            </a:r>
            <a:r>
              <a:rPr lang="en-US" sz="1400" dirty="0"/>
              <a:t>stored</a:t>
            </a:r>
            <a:r>
              <a:rPr lang="en-US" sz="1400" dirty="0" smtClean="0"/>
              <a:t>=‘false'];</a:t>
            </a:r>
            <a:endParaRPr lang="en-US" sz="14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99" y="3286862"/>
            <a:ext cx="561181" cy="545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536" y="489645"/>
            <a:ext cx="83502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800" y="3375777"/>
            <a:ext cx="841375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97121" y="3718161"/>
            <a:ext cx="211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3363"/>
            <a:r>
              <a:rPr lang="en-US" sz="1800" b="1" dirty="0" smtClean="0"/>
              <a:t>sortable ?</a:t>
            </a:r>
          </a:p>
        </p:txBody>
      </p:sp>
    </p:spTree>
    <p:extLst>
      <p:ext uri="{BB962C8B-B14F-4D97-AF65-F5344CB8AC3E}">
        <p14:creationId xmlns:p14="http://schemas.microsoft.com/office/powerpoint/2010/main" val="335913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copyField</a:t>
            </a:r>
            <a:r>
              <a:rPr lang="en-US" dirty="0"/>
              <a:t> example .. page </a:t>
            </a:r>
            <a:r>
              <a:rPr lang="en-US" dirty="0" smtClean="0"/>
              <a:t>7 </a:t>
            </a:r>
            <a:r>
              <a:rPr lang="en-US" dirty="0"/>
              <a:t>of 10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14</a:t>
            </a:fld>
            <a:endParaRPr lang="uk-UA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6"/>
          </p:nvPr>
        </p:nvSpPr>
        <p:spPr>
          <a:xfrm>
            <a:off x="357443" y="1009713"/>
            <a:ext cx="6010106" cy="3636761"/>
          </a:xfrm>
        </p:spPr>
        <p:txBody>
          <a:bodyPr/>
          <a:lstStyle/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B0F0"/>
                </a:solidFill>
              </a:rPr>
              <a:t>ALTER SEARCH INDEX SCHEMA ON t6 ADD </a:t>
            </a:r>
            <a:r>
              <a:rPr lang="en-US" sz="1400" dirty="0" err="1">
                <a:solidFill>
                  <a:srgbClr val="00B0F0"/>
                </a:solidFill>
              </a:rPr>
              <a:t>copyField</a:t>
            </a:r>
            <a:r>
              <a:rPr lang="en-US" sz="1400" dirty="0">
                <a:solidFill>
                  <a:srgbClr val="00B0F0"/>
                </a:solidFill>
              </a:rPr>
              <a:t>[@source='col4',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B0F0"/>
                </a:solidFill>
              </a:rPr>
              <a:t>   @</a:t>
            </a:r>
            <a:r>
              <a:rPr lang="en-US" sz="1400" dirty="0" err="1">
                <a:solidFill>
                  <a:srgbClr val="00B0F0"/>
                </a:solidFill>
              </a:rPr>
              <a:t>dest</a:t>
            </a:r>
            <a:r>
              <a:rPr lang="en-US" sz="1400" dirty="0">
                <a:solidFill>
                  <a:srgbClr val="00B0F0"/>
                </a:solidFill>
              </a:rPr>
              <a:t>='col73', @stored='false'];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ALTER SEARCH INDEX SCHEMA ON t6 ADD </a:t>
            </a:r>
            <a:r>
              <a:rPr lang="en-US" sz="1400" dirty="0" err="1"/>
              <a:t>copyField</a:t>
            </a:r>
            <a:r>
              <a:rPr lang="en-US" sz="1400" dirty="0"/>
              <a:t>[@source='col5',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@</a:t>
            </a:r>
            <a:r>
              <a:rPr lang="en-US" sz="1400" dirty="0" err="1"/>
              <a:t>dest</a:t>
            </a:r>
            <a:r>
              <a:rPr lang="en-US" sz="1400" dirty="0"/>
              <a:t>='col73', @stored='false'];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ALTER SEARCH INDEX SCHEMA ON t6 ADD </a:t>
            </a:r>
            <a:r>
              <a:rPr lang="en-US" sz="1400" dirty="0" err="1"/>
              <a:t>copyField</a:t>
            </a:r>
            <a:r>
              <a:rPr lang="en-US" sz="1400" dirty="0"/>
              <a:t>[@source='col6',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@</a:t>
            </a:r>
            <a:r>
              <a:rPr lang="en-US" sz="1400" dirty="0" err="1"/>
              <a:t>dest</a:t>
            </a:r>
            <a:r>
              <a:rPr lang="en-US" sz="1400" dirty="0"/>
              <a:t>='col73', @stored='false'];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B0F0"/>
                </a:solidFill>
              </a:rPr>
              <a:t>ALTER SEARCH INDEX SCHEMA ON t6 ADD </a:t>
            </a:r>
            <a:r>
              <a:rPr lang="en-US" sz="1400" dirty="0" err="1">
                <a:solidFill>
                  <a:srgbClr val="00B0F0"/>
                </a:solidFill>
              </a:rPr>
              <a:t>copyField</a:t>
            </a:r>
            <a:r>
              <a:rPr lang="en-US" sz="1400" dirty="0">
                <a:solidFill>
                  <a:srgbClr val="00B0F0"/>
                </a:solidFill>
              </a:rPr>
              <a:t>[@source='col4',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B0F0"/>
                </a:solidFill>
              </a:rPr>
              <a:t>   @</a:t>
            </a:r>
            <a:r>
              <a:rPr lang="en-US" sz="1400" dirty="0" err="1">
                <a:solidFill>
                  <a:srgbClr val="00B0F0"/>
                </a:solidFill>
              </a:rPr>
              <a:t>dest</a:t>
            </a:r>
            <a:r>
              <a:rPr lang="en-US" sz="1400" dirty="0">
                <a:solidFill>
                  <a:srgbClr val="00B0F0"/>
                </a:solidFill>
              </a:rPr>
              <a:t>='col74', @stored='false'];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ALTER SEARCH INDEX SCHEMA ON t6 ADD </a:t>
            </a:r>
            <a:r>
              <a:rPr lang="en-US" sz="1400" dirty="0" err="1"/>
              <a:t>copyField</a:t>
            </a:r>
            <a:r>
              <a:rPr lang="en-US" sz="1400" dirty="0"/>
              <a:t>[@source='col5',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@</a:t>
            </a:r>
            <a:r>
              <a:rPr lang="en-US" sz="1400" dirty="0" err="1"/>
              <a:t>dest</a:t>
            </a:r>
            <a:r>
              <a:rPr lang="en-US" sz="1400" dirty="0"/>
              <a:t>='col74', @stored='false'];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ALTER SEARCH INDEX SCHEMA ON t6 ADD </a:t>
            </a:r>
            <a:r>
              <a:rPr lang="en-US" sz="1400" dirty="0" err="1"/>
              <a:t>copyField</a:t>
            </a:r>
            <a:r>
              <a:rPr lang="en-US" sz="1400" dirty="0"/>
              <a:t>[@source='col6',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@</a:t>
            </a:r>
            <a:r>
              <a:rPr lang="en-US" sz="1400" dirty="0" err="1"/>
              <a:t>dest</a:t>
            </a:r>
            <a:r>
              <a:rPr lang="en-US" sz="1400" dirty="0"/>
              <a:t>='col74', @stored='false'];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RELOAD  SEARCH INDEX ON t6;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REBUILD SEARCH INDEX ON t6;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536" y="489645"/>
            <a:ext cx="83502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889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copyField</a:t>
            </a:r>
            <a:r>
              <a:rPr lang="en-US" dirty="0"/>
              <a:t> example .. page </a:t>
            </a:r>
            <a:r>
              <a:rPr lang="en-US" dirty="0" smtClean="0"/>
              <a:t>8 </a:t>
            </a:r>
            <a:r>
              <a:rPr lang="en-US" dirty="0"/>
              <a:t>of 10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15</a:t>
            </a:fld>
            <a:endParaRPr lang="uk-UA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6"/>
          </p:nvPr>
        </p:nvSpPr>
        <p:spPr>
          <a:xfrm>
            <a:off x="357443" y="1034652"/>
            <a:ext cx="6010106" cy="3636761"/>
          </a:xfrm>
        </p:spPr>
        <p:txBody>
          <a:bodyPr/>
          <a:lstStyle/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SELECT col1, col4, col5, col6 FROM t6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WHERE </a:t>
            </a:r>
            <a:r>
              <a:rPr lang="en-US" sz="1400" dirty="0" err="1"/>
              <a:t>solr_query</a:t>
            </a:r>
            <a:r>
              <a:rPr lang="en-US" sz="1400" dirty="0"/>
              <a:t> = '{ "q" : "col73:(Chuck David Todd)"}';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</a:t>
            </a:r>
            <a:r>
              <a:rPr lang="en-US" sz="1400" dirty="0" smtClean="0"/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col1 |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col4  | col5  | col6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------+-------+-------+---------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ddd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| David | Chuck |    Todd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bbb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| Chuck | David |    Todd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ccc | Chuck |  Mary | Lincoln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SELECT col1, col4, col5, col6 FROM t6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WHERE </a:t>
            </a:r>
            <a:r>
              <a:rPr lang="en-US" sz="1400" dirty="0" err="1"/>
              <a:t>solr_query</a:t>
            </a:r>
            <a:r>
              <a:rPr lang="en-US" sz="1400" dirty="0"/>
              <a:t> = '{ "q" : "col74:(Chuck David Todd)"}';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</a:t>
            </a:r>
            <a:r>
              <a:rPr lang="en-US" sz="1400" dirty="0" smtClean="0"/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col1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| col4  | col5  | col6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------+-------+-------+---------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ddd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| David | Chuck |    Todd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bbb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| Chuck | David |    Todd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ccc | Chuck |  Mary | Lincoln</a:t>
            </a:r>
          </a:p>
        </p:txBody>
      </p:sp>
      <p:sp>
        <p:nvSpPr>
          <p:cNvPr id="8" name="Rectangle 7"/>
          <p:cNvSpPr/>
          <p:nvPr/>
        </p:nvSpPr>
        <p:spPr>
          <a:xfrm>
            <a:off x="407322" y="2609781"/>
            <a:ext cx="5428213" cy="188320"/>
          </a:xfrm>
          <a:prstGeom prst="rect">
            <a:avLst/>
          </a:prstGeom>
          <a:solidFill>
            <a:schemeClr val="bg1">
              <a:lumMod val="9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289" y="1987003"/>
            <a:ext cx="775774" cy="97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793" y="1650339"/>
            <a:ext cx="1000125" cy="1147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183960" y="2774250"/>
            <a:ext cx="258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3363"/>
            <a:r>
              <a:rPr lang="en-US" sz="1800" b="1" dirty="0" smtClean="0"/>
              <a:t>Hint: Could have a 	perfect 1.0 score</a:t>
            </a:r>
          </a:p>
        </p:txBody>
      </p:sp>
    </p:spTree>
    <p:extLst>
      <p:ext uri="{BB962C8B-B14F-4D97-AF65-F5344CB8AC3E}">
        <p14:creationId xmlns:p14="http://schemas.microsoft.com/office/powerpoint/2010/main" val="225491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copyField</a:t>
            </a:r>
            <a:r>
              <a:rPr lang="en-US" dirty="0"/>
              <a:t> example .. page </a:t>
            </a:r>
            <a:r>
              <a:rPr lang="en-US" dirty="0" smtClean="0"/>
              <a:t>9 </a:t>
            </a:r>
            <a:r>
              <a:rPr lang="en-US" dirty="0"/>
              <a:t>of 10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16</a:t>
            </a:fld>
            <a:endParaRPr lang="uk-UA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6"/>
          </p:nvPr>
        </p:nvSpPr>
        <p:spPr>
          <a:xfrm>
            <a:off x="357443" y="1400412"/>
            <a:ext cx="6010106" cy="2273813"/>
          </a:xfrm>
        </p:spPr>
        <p:txBody>
          <a:bodyPr/>
          <a:lstStyle/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SELECT col1, col4, col5, col6 FROM t6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WHERE </a:t>
            </a:r>
            <a:r>
              <a:rPr lang="en-US" sz="1400" dirty="0" err="1"/>
              <a:t>solr_query</a:t>
            </a:r>
            <a:r>
              <a:rPr lang="en-US" sz="1400" dirty="0"/>
              <a:t> = '{ "q" : "col73:(+Chuck +David +Todd)"}';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SELECT col1, col4, col5, col6 FROM t6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WHERE </a:t>
            </a:r>
            <a:r>
              <a:rPr lang="en-US" sz="1400" dirty="0" err="1"/>
              <a:t>solr_query</a:t>
            </a:r>
            <a:r>
              <a:rPr lang="en-US" sz="1400" dirty="0"/>
              <a:t> = '{ "q" : "col74:(+Chuck +David +Todd)"}';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col1 | col4  | col5  | col6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------+-------+-------+------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ddd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| David | Chuck | Todd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bbb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| Chuck | David | Todd</a:t>
            </a:r>
          </a:p>
        </p:txBody>
      </p:sp>
      <p:sp>
        <p:nvSpPr>
          <p:cNvPr id="7" name="Rectangle 6"/>
          <p:cNvSpPr/>
          <p:nvPr/>
        </p:nvSpPr>
        <p:spPr>
          <a:xfrm>
            <a:off x="407322" y="2942301"/>
            <a:ext cx="5428213" cy="188320"/>
          </a:xfrm>
          <a:prstGeom prst="rect">
            <a:avLst/>
          </a:prstGeom>
          <a:solidFill>
            <a:schemeClr val="bg1">
              <a:lumMod val="9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289" y="2319523"/>
            <a:ext cx="775774" cy="97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67549" y="2646877"/>
            <a:ext cx="211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3363"/>
            <a:r>
              <a:rPr lang="en-US" sz="1800" b="1" dirty="0" smtClean="0"/>
              <a:t>why ?</a:t>
            </a:r>
          </a:p>
        </p:txBody>
      </p:sp>
    </p:spTree>
    <p:extLst>
      <p:ext uri="{BB962C8B-B14F-4D97-AF65-F5344CB8AC3E}">
        <p14:creationId xmlns:p14="http://schemas.microsoft.com/office/powerpoint/2010/main" val="344735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copyField</a:t>
            </a:r>
            <a:r>
              <a:rPr lang="en-US" dirty="0"/>
              <a:t> example .. page </a:t>
            </a:r>
            <a:r>
              <a:rPr lang="en-US" dirty="0" smtClean="0"/>
              <a:t>10 </a:t>
            </a:r>
            <a:r>
              <a:rPr lang="en-US" dirty="0"/>
              <a:t>of 10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17</a:t>
            </a:fld>
            <a:endParaRPr lang="uk-UA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6"/>
          </p:nvPr>
        </p:nvSpPr>
        <p:spPr>
          <a:xfrm>
            <a:off x="357443" y="1574980"/>
            <a:ext cx="6010106" cy="1583857"/>
          </a:xfrm>
        </p:spPr>
        <p:txBody>
          <a:bodyPr/>
          <a:lstStyle/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//  Finds no rows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SELECT col1, col4, col5, col6 FROM t6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WHERE </a:t>
            </a:r>
            <a:r>
              <a:rPr lang="en-US" sz="1400" dirty="0" err="1"/>
              <a:t>solr_query</a:t>
            </a:r>
            <a:r>
              <a:rPr lang="en-US" sz="1400" dirty="0"/>
              <a:t> = 'col73:"Chuck David Todd"';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SELECT col1, col4, col5, col6 FROM t6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WHERE </a:t>
            </a:r>
            <a:r>
              <a:rPr lang="en-US" sz="1400" dirty="0" err="1"/>
              <a:t>solr_query</a:t>
            </a:r>
            <a:r>
              <a:rPr lang="en-US" sz="1400" dirty="0"/>
              <a:t> = 'col74:"Chuck David Todd"';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020" y="1754258"/>
            <a:ext cx="775774" cy="97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69280" y="2081612"/>
            <a:ext cx="211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3363"/>
            <a:r>
              <a:rPr lang="en-US" sz="1800" b="1" dirty="0" smtClean="0"/>
              <a:t>why 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0149" y="3612600"/>
            <a:ext cx="6646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docs.datastax.com/en/dse/5.1/dse-dev/datastax_enterprise/search/queryTerms.html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/>
              <a:t>https://docs.datastax.com/en/dse/5.1/dse-dev/datastax_enterprise/search/advancedTerms.html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77233">
            <a:off x="6549850" y="3643581"/>
            <a:ext cx="616297" cy="272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324" y="2973532"/>
            <a:ext cx="1824037" cy="1108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1908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copyField</a:t>
            </a:r>
            <a:r>
              <a:rPr lang="en-US" dirty="0" smtClean="0"/>
              <a:t>, </a:t>
            </a:r>
            <a:r>
              <a:rPr lang="en-US" sz="2400" dirty="0" smtClean="0"/>
              <a:t>Review</a:t>
            </a:r>
            <a:endParaRPr lang="en-US" sz="2400" dirty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to End Example: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18</a:t>
            </a:fld>
            <a:endParaRPr lang="uk-UA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318" y="3002263"/>
            <a:ext cx="2779713" cy="163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3381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2361"/>
            <a:ext cx="3665913" cy="548048"/>
          </a:xfrm>
        </p:spPr>
        <p:txBody>
          <a:bodyPr/>
          <a:lstStyle/>
          <a:p>
            <a:r>
              <a:rPr lang="en-US" dirty="0" err="1" smtClean="0"/>
              <a:t>dynamicField</a:t>
            </a:r>
            <a:r>
              <a:rPr lang="en-US" dirty="0" smtClean="0"/>
              <a:t>: Also its own object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19</a:t>
            </a:fld>
            <a:endParaRPr lang="uk-U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11" y="2247387"/>
            <a:ext cx="7909762" cy="177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8746" y="4126562"/>
            <a:ext cx="62504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1000" dirty="0" smtClean="0"/>
              <a:t>Source: </a:t>
            </a:r>
            <a:r>
              <a:rPr lang="en-US" sz="1000" dirty="0" smtClean="0">
                <a:hlinkClick r:id="rId4"/>
              </a:rPr>
              <a:t>https</a:t>
            </a:r>
            <a:r>
              <a:rPr lang="en-US" sz="1000" dirty="0">
                <a:hlinkClick r:id="rId4"/>
              </a:rPr>
              <a:t>://</a:t>
            </a:r>
            <a:r>
              <a:rPr lang="en-US" sz="1000" dirty="0" smtClean="0">
                <a:hlinkClick r:id="rId4"/>
              </a:rPr>
              <a:t>docs.datastax.com/en/dse/5.1/dse-dev/datastax_enterprise/search/usingDynamicFields.html</a:t>
            </a:r>
            <a:endParaRPr lang="en-US" sz="1000" dirty="0" smtClean="0"/>
          </a:p>
          <a:p>
            <a:pPr lvl="1"/>
            <a:endParaRPr lang="en-US" sz="1000" dirty="0" smtClean="0"/>
          </a:p>
          <a:p>
            <a:pPr lvl="1"/>
            <a:r>
              <a:rPr lang="en-US" sz="1000" dirty="0"/>
              <a:t>https://docs.datastax.com/en/dse/6.0/dse-dev/datastax_enterprise/search/unsupportedSearchFeatures.html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quarter" idx="16"/>
          </p:nvPr>
        </p:nvSpPr>
        <p:spPr>
          <a:xfrm>
            <a:off x="4389120" y="313103"/>
            <a:ext cx="4527455" cy="2413768"/>
          </a:xfrm>
        </p:spPr>
        <p:txBody>
          <a:bodyPr/>
          <a:lstStyle/>
          <a:p>
            <a:pPr marL="6350" indent="0">
              <a:buNone/>
            </a:pPr>
            <a:r>
              <a:rPr lang="en-US" sz="2000" dirty="0" smtClean="0"/>
              <a:t>Use cases:</a:t>
            </a:r>
          </a:p>
          <a:p>
            <a:pPr lvl="1"/>
            <a:r>
              <a:rPr lang="en-US" sz="1800" dirty="0" smtClean="0"/>
              <a:t>Geospatial/spatial, definitely</a:t>
            </a:r>
          </a:p>
          <a:p>
            <a:pPr lvl="2"/>
            <a:r>
              <a:rPr lang="en-US" sz="1600" dirty="0" smtClean="0">
                <a:solidFill>
                  <a:schemeClr val="tx1"/>
                </a:solidFill>
              </a:rPr>
              <a:t>Minimally; take a </a:t>
            </a:r>
            <a:r>
              <a:rPr lang="en-US" sz="1600" dirty="0" err="1" smtClean="0">
                <a:solidFill>
                  <a:schemeClr val="tx1"/>
                </a:solidFill>
              </a:rPr>
              <a:t>Lat</a:t>
            </a:r>
            <a:r>
              <a:rPr lang="en-US" sz="1600" dirty="0" smtClean="0">
                <a:solidFill>
                  <a:schemeClr val="tx1"/>
                </a:solidFill>
              </a:rPr>
              <a:t>/Lon pair, split, and allow for a two dimensional index</a:t>
            </a:r>
          </a:p>
          <a:p>
            <a:pPr lvl="2"/>
            <a:r>
              <a:rPr lang="en-US" sz="1600" dirty="0" smtClean="0">
                <a:solidFill>
                  <a:schemeClr val="tx1"/>
                </a:solidFill>
              </a:rPr>
              <a:t>Pass for now-</a:t>
            </a:r>
            <a:endParaRPr lang="en-US" sz="1600" dirty="0">
              <a:solidFill>
                <a:schemeClr val="tx1"/>
              </a:solidFill>
            </a:endParaRPr>
          </a:p>
          <a:p>
            <a:pPr lvl="1"/>
            <a:r>
              <a:rPr lang="en-US" sz="1800" dirty="0" smtClean="0">
                <a:solidFill>
                  <a:schemeClr val="tx1"/>
                </a:solidFill>
              </a:rPr>
              <a:t>Dynamic schemas ?? (Not with DSE)</a:t>
            </a: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77233">
            <a:off x="6763495" y="4423230"/>
            <a:ext cx="616297" cy="272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5550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you have, What do you need-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Lab: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2</a:t>
            </a:fld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58204" y="826972"/>
            <a:ext cx="2601941" cy="253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2166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Field: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20</a:t>
            </a:fld>
            <a:endParaRPr lang="uk-UA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6"/>
          </p:nvPr>
        </p:nvSpPr>
        <p:spPr>
          <a:xfrm>
            <a:off x="1084771" y="1376835"/>
            <a:ext cx="4527455" cy="2413768"/>
          </a:xfrm>
        </p:spPr>
        <p:txBody>
          <a:bodyPr/>
          <a:lstStyle/>
          <a:p>
            <a:pPr marL="6350" indent="0">
              <a:buNone/>
            </a:pPr>
            <a:r>
              <a:rPr lang="en-US" sz="2000" dirty="0" smtClean="0"/>
              <a:t>Use cases:</a:t>
            </a:r>
          </a:p>
          <a:p>
            <a:pPr lvl="1"/>
            <a:r>
              <a:rPr lang="en-US" sz="1800" dirty="0" smtClean="0"/>
              <a:t>Handy ?  </a:t>
            </a:r>
          </a:p>
          <a:p>
            <a:pPr lvl="1"/>
            <a:endParaRPr lang="en-US" sz="1800" dirty="0">
              <a:solidFill>
                <a:srgbClr val="FF0000"/>
              </a:solidFill>
            </a:endParaRPr>
          </a:p>
          <a:p>
            <a:pPr lvl="1"/>
            <a:endParaRPr lang="en-US" sz="1800" dirty="0" smtClean="0">
              <a:solidFill>
                <a:srgbClr val="FF0000"/>
              </a:solidFill>
            </a:endParaRPr>
          </a:p>
          <a:p>
            <a:pPr lvl="1"/>
            <a:r>
              <a:rPr lang="en-US" sz="1800" dirty="0" smtClean="0">
                <a:solidFill>
                  <a:schemeClr val="tx1"/>
                </a:solidFill>
              </a:rPr>
              <a:t>Word proximity; some predicate expressions are hard without presence of a default field</a:t>
            </a:r>
          </a:p>
          <a:p>
            <a:pPr lvl="1"/>
            <a:r>
              <a:rPr lang="en-US" sz="1800" dirty="0" err="1" smtClean="0">
                <a:solidFill>
                  <a:schemeClr val="tx1"/>
                </a:solidFill>
              </a:rPr>
              <a:t>Config</a:t>
            </a:r>
            <a:r>
              <a:rPr lang="en-US" sz="1800" dirty="0" smtClean="0">
                <a:solidFill>
                  <a:schemeClr val="tx1"/>
                </a:solidFill>
              </a:rPr>
              <a:t> property, </a:t>
            </a:r>
            <a:r>
              <a:rPr lang="en-US" sz="1800" smtClean="0">
                <a:solidFill>
                  <a:schemeClr val="tx1"/>
                </a:solidFill>
              </a:rPr>
              <a:t>not schema </a:t>
            </a:r>
            <a:r>
              <a:rPr lang="en-US" sz="1800" dirty="0" smtClean="0">
                <a:solidFill>
                  <a:schemeClr val="tx1"/>
                </a:solidFill>
              </a:rPr>
              <a:t>property/object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t="10262" r="42914" b="7032"/>
          <a:stretch/>
        </p:blipFill>
        <p:spPr bwMode="auto">
          <a:xfrm flipH="1">
            <a:off x="3628463" y="340820"/>
            <a:ext cx="2128059" cy="2455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40082" y="2190903"/>
            <a:ext cx="1779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B0F0"/>
                </a:solidFill>
              </a:rPr>
              <a:t>edismax.uf</a:t>
            </a:r>
            <a:r>
              <a:rPr lang="en-US" sz="2000" dirty="0" smtClean="0">
                <a:solidFill>
                  <a:srgbClr val="00B0F0"/>
                </a:solidFill>
              </a:rPr>
              <a:t> ??</a:t>
            </a:r>
          </a:p>
        </p:txBody>
      </p:sp>
    </p:spTree>
    <p:extLst>
      <p:ext uri="{BB962C8B-B14F-4D97-AF65-F5344CB8AC3E}">
        <p14:creationId xmlns:p14="http://schemas.microsoft.com/office/powerpoint/2010/main" val="2080339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(Default Field), and Word </a:t>
            </a:r>
            <a:r>
              <a:rPr lang="en-US" dirty="0"/>
              <a:t>P</a:t>
            </a:r>
            <a:r>
              <a:rPr lang="en-US" dirty="0" smtClean="0"/>
              <a:t>roximity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to End Example: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21</a:t>
            </a:fld>
            <a:endParaRPr lang="uk-UA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318" y="3002263"/>
            <a:ext cx="2779713" cy="163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5063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Field </a:t>
            </a:r>
            <a:r>
              <a:rPr lang="en-US" dirty="0"/>
              <a:t>E</a:t>
            </a:r>
            <a:r>
              <a:rPr lang="en-US" dirty="0" smtClean="0"/>
              <a:t>xample </a:t>
            </a:r>
            <a:r>
              <a:rPr lang="en-US" dirty="0"/>
              <a:t>.. page </a:t>
            </a:r>
            <a:r>
              <a:rPr lang="en-US" dirty="0" smtClean="0"/>
              <a:t>1 </a:t>
            </a:r>
            <a:r>
              <a:rPr lang="en-US" dirty="0"/>
              <a:t>of 5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22</a:t>
            </a:fld>
            <a:endParaRPr lang="uk-UA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6"/>
          </p:nvPr>
        </p:nvSpPr>
        <p:spPr>
          <a:xfrm>
            <a:off x="357443" y="1308972"/>
            <a:ext cx="6010106" cy="2805829"/>
          </a:xfrm>
        </p:spPr>
        <p:txBody>
          <a:bodyPr/>
          <a:lstStyle/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DROP KEYSPACE IF EXISTS ks_7449;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CREATE KEYSPACE ks_7449 WITH REPLICATION =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tx1"/>
                </a:solidFill>
              </a:rPr>
              <a:t>	{</a:t>
            </a:r>
            <a:r>
              <a:rPr lang="en-US" sz="1400" dirty="0">
                <a:solidFill>
                  <a:schemeClr val="tx1"/>
                </a:solidFill>
              </a:rPr>
              <a:t>'class': '</a:t>
            </a:r>
            <a:r>
              <a:rPr lang="en-US" sz="1400" dirty="0" err="1">
                <a:solidFill>
                  <a:schemeClr val="tx1"/>
                </a:solidFill>
              </a:rPr>
              <a:t>SimpleStrategy</a:t>
            </a:r>
            <a:r>
              <a:rPr lang="en-US" sz="1400" dirty="0">
                <a:solidFill>
                  <a:schemeClr val="tx1"/>
                </a:solidFill>
              </a:rPr>
              <a:t>', '</a:t>
            </a:r>
            <a:r>
              <a:rPr lang="en-US" sz="1400" dirty="0" err="1">
                <a:solidFill>
                  <a:schemeClr val="tx1"/>
                </a:solidFill>
              </a:rPr>
              <a:t>replication_factor</a:t>
            </a:r>
            <a:r>
              <a:rPr lang="en-US" sz="1400" dirty="0">
                <a:solidFill>
                  <a:schemeClr val="tx1"/>
                </a:solidFill>
              </a:rPr>
              <a:t>': 1};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USE ks_7449;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CREATE TABLE t7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tx1"/>
                </a:solidFill>
              </a:rPr>
              <a:t>	(</a:t>
            </a:r>
            <a:endParaRPr lang="en-US" sz="1400" dirty="0">
              <a:solidFill>
                <a:schemeClr val="tx1"/>
              </a:solidFill>
            </a:endParaRP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tx1"/>
                </a:solidFill>
              </a:rPr>
              <a:t>	col1                    </a:t>
            </a:r>
            <a:r>
              <a:rPr lang="en-US" sz="1400" dirty="0">
                <a:solidFill>
                  <a:schemeClr val="tx1"/>
                </a:solidFill>
              </a:rPr>
              <a:t>TEXT PRIMARY KEY,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tx1"/>
                </a:solidFill>
              </a:rPr>
              <a:t>	col2                    </a:t>
            </a:r>
            <a:r>
              <a:rPr lang="en-US" sz="1400" dirty="0">
                <a:solidFill>
                  <a:schemeClr val="tx1"/>
                </a:solidFill>
              </a:rPr>
              <a:t>TEXT,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tx1"/>
                </a:solidFill>
              </a:rPr>
              <a:t>	col3                    </a:t>
            </a:r>
            <a:r>
              <a:rPr lang="en-US" sz="1400" dirty="0">
                <a:solidFill>
                  <a:schemeClr val="tx1"/>
                </a:solidFill>
              </a:rPr>
              <a:t>TEXT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tx1"/>
                </a:solidFill>
              </a:rPr>
              <a:t>	);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536" y="489645"/>
            <a:ext cx="83502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1345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Field </a:t>
            </a:r>
            <a:r>
              <a:rPr lang="en-US" dirty="0"/>
              <a:t>E</a:t>
            </a:r>
            <a:r>
              <a:rPr lang="en-US" dirty="0" smtClean="0"/>
              <a:t>xample </a:t>
            </a:r>
            <a:r>
              <a:rPr lang="en-US" dirty="0"/>
              <a:t>.. page </a:t>
            </a:r>
            <a:r>
              <a:rPr lang="en-US" dirty="0" smtClean="0"/>
              <a:t>2 </a:t>
            </a:r>
            <a:r>
              <a:rPr lang="en-US" dirty="0"/>
              <a:t>of 5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23</a:t>
            </a:fld>
            <a:endParaRPr lang="uk-UA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6"/>
          </p:nvPr>
        </p:nvSpPr>
        <p:spPr>
          <a:xfrm>
            <a:off x="357443" y="1234157"/>
            <a:ext cx="6010106" cy="3138338"/>
          </a:xfrm>
        </p:spPr>
        <p:txBody>
          <a:bodyPr/>
          <a:lstStyle/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INSERT INTO t7 (col1, col2, col3) VALUES 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tx1"/>
                </a:solidFill>
              </a:rPr>
              <a:t>	(</a:t>
            </a:r>
            <a:r>
              <a:rPr lang="en-US" sz="1400" dirty="0">
                <a:solidFill>
                  <a:schemeClr val="tx1"/>
                </a:solidFill>
              </a:rPr>
              <a:t>'</a:t>
            </a:r>
            <a:r>
              <a:rPr lang="en-US" sz="1400" dirty="0" err="1">
                <a:solidFill>
                  <a:schemeClr val="tx1"/>
                </a:solidFill>
              </a:rPr>
              <a:t>aaa</a:t>
            </a:r>
            <a:r>
              <a:rPr lang="en-US" sz="1400" dirty="0">
                <a:solidFill>
                  <a:schemeClr val="tx1"/>
                </a:solidFill>
              </a:rPr>
              <a:t>', </a:t>
            </a:r>
            <a:r>
              <a:rPr lang="en-US" sz="1400" dirty="0">
                <a:solidFill>
                  <a:srgbClr val="00B0F0"/>
                </a:solidFill>
              </a:rPr>
              <a:t>'test space</a:t>
            </a:r>
            <a:r>
              <a:rPr lang="en-US" sz="1400" dirty="0">
                <a:solidFill>
                  <a:schemeClr val="tx1"/>
                </a:solidFill>
              </a:rPr>
              <a:t>'                   , 'test');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INSERT INTO t7 (col1, col2, col3) VALUES 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tx1"/>
                </a:solidFill>
              </a:rPr>
              <a:t>	(</a:t>
            </a:r>
            <a:r>
              <a:rPr lang="en-US" sz="1400" dirty="0">
                <a:solidFill>
                  <a:schemeClr val="tx1"/>
                </a:solidFill>
              </a:rPr>
              <a:t>'</a:t>
            </a:r>
            <a:r>
              <a:rPr lang="en-US" sz="1400" dirty="0" err="1">
                <a:solidFill>
                  <a:schemeClr val="tx1"/>
                </a:solidFill>
              </a:rPr>
              <a:t>bbb</a:t>
            </a:r>
            <a:r>
              <a:rPr lang="en-US" sz="1400" dirty="0">
                <a:solidFill>
                  <a:schemeClr val="tx1"/>
                </a:solidFill>
              </a:rPr>
              <a:t>', </a:t>
            </a:r>
            <a:r>
              <a:rPr lang="en-US" sz="1400" dirty="0">
                <a:solidFill>
                  <a:srgbClr val="00B0F0"/>
                </a:solidFill>
              </a:rPr>
              <a:t>'space test</a:t>
            </a:r>
            <a:r>
              <a:rPr lang="en-US" sz="1400" dirty="0">
                <a:solidFill>
                  <a:schemeClr val="tx1"/>
                </a:solidFill>
              </a:rPr>
              <a:t>'                   , 'test');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INSERT INTO t7 (col1, col2, col3) VALUES 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tx1"/>
                </a:solidFill>
              </a:rPr>
              <a:t>	(</a:t>
            </a:r>
            <a:r>
              <a:rPr lang="en-US" sz="1400" dirty="0">
                <a:solidFill>
                  <a:schemeClr val="tx1"/>
                </a:solidFill>
              </a:rPr>
              <a:t>'ccc', </a:t>
            </a:r>
            <a:r>
              <a:rPr lang="en-US" sz="1400" dirty="0">
                <a:solidFill>
                  <a:srgbClr val="00B0F0"/>
                </a:solidFill>
              </a:rPr>
              <a:t>'test one two space</a:t>
            </a:r>
            <a:r>
              <a:rPr lang="en-US" sz="1400" dirty="0">
                <a:solidFill>
                  <a:schemeClr val="tx1"/>
                </a:solidFill>
              </a:rPr>
              <a:t>'           , 'test');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INSERT INTO t7 (col1, col2, col3) VALUES 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tx1"/>
                </a:solidFill>
              </a:rPr>
              <a:t>	(</a:t>
            </a:r>
            <a:r>
              <a:rPr lang="en-US" sz="1400" dirty="0">
                <a:solidFill>
                  <a:schemeClr val="tx1"/>
                </a:solidFill>
              </a:rPr>
              <a:t>'</a:t>
            </a:r>
            <a:r>
              <a:rPr lang="en-US" sz="1400" dirty="0" err="1">
                <a:solidFill>
                  <a:schemeClr val="tx1"/>
                </a:solidFill>
              </a:rPr>
              <a:t>ddd</a:t>
            </a:r>
            <a:r>
              <a:rPr lang="en-US" sz="1400" dirty="0">
                <a:solidFill>
                  <a:schemeClr val="tx1"/>
                </a:solidFill>
              </a:rPr>
              <a:t>', </a:t>
            </a:r>
            <a:r>
              <a:rPr lang="en-US" sz="1400" dirty="0">
                <a:solidFill>
                  <a:srgbClr val="00B0F0"/>
                </a:solidFill>
              </a:rPr>
              <a:t>'test one two three space</a:t>
            </a:r>
            <a:r>
              <a:rPr lang="en-US" sz="1400" dirty="0">
                <a:solidFill>
                  <a:schemeClr val="tx1"/>
                </a:solidFill>
              </a:rPr>
              <a:t>'     , 'test');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INSERT INTO t7 (col1, col2, col3) VALUES 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tx1"/>
                </a:solidFill>
              </a:rPr>
              <a:t>	(</a:t>
            </a:r>
            <a:r>
              <a:rPr lang="en-US" sz="1400" dirty="0">
                <a:solidFill>
                  <a:schemeClr val="tx1"/>
                </a:solidFill>
              </a:rPr>
              <a:t>'</a:t>
            </a:r>
            <a:r>
              <a:rPr lang="en-US" sz="1400" dirty="0" err="1">
                <a:solidFill>
                  <a:schemeClr val="tx1"/>
                </a:solidFill>
              </a:rPr>
              <a:t>eee</a:t>
            </a:r>
            <a:r>
              <a:rPr lang="en-US" sz="1400" dirty="0">
                <a:solidFill>
                  <a:schemeClr val="tx1"/>
                </a:solidFill>
              </a:rPr>
              <a:t>', </a:t>
            </a:r>
            <a:r>
              <a:rPr lang="en-US" sz="1400" dirty="0">
                <a:solidFill>
                  <a:srgbClr val="00B0F0"/>
                </a:solidFill>
              </a:rPr>
              <a:t>'test one two three four space</a:t>
            </a:r>
            <a:r>
              <a:rPr lang="en-US" sz="1400" dirty="0">
                <a:solidFill>
                  <a:schemeClr val="tx1"/>
                </a:solidFill>
              </a:rPr>
              <a:t>', 'test');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CREATE SEARCH INDEX ON t7 WITH COLUMNS 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smtClean="0">
                <a:solidFill>
                  <a:schemeClr val="tx1"/>
                </a:solidFill>
              </a:rPr>
              <a:t>col1</a:t>
            </a:r>
            <a:r>
              <a:rPr lang="en-US" sz="1400" dirty="0">
                <a:solidFill>
                  <a:schemeClr val="tx1"/>
                </a:solidFill>
              </a:rPr>
              <a:t>, * { excluded : true };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536" y="489645"/>
            <a:ext cx="83502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273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efault Field </a:t>
            </a:r>
            <a:r>
              <a:rPr lang="en-US" dirty="0"/>
              <a:t>E</a:t>
            </a:r>
            <a:r>
              <a:rPr lang="en-US" dirty="0" smtClean="0"/>
              <a:t>xample </a:t>
            </a:r>
            <a:r>
              <a:rPr lang="en-US" dirty="0"/>
              <a:t>.. page </a:t>
            </a:r>
            <a:r>
              <a:rPr lang="en-US" dirty="0" smtClean="0"/>
              <a:t>3 </a:t>
            </a:r>
            <a:r>
              <a:rPr lang="en-US" dirty="0"/>
              <a:t>of 5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24</a:t>
            </a:fld>
            <a:endParaRPr lang="uk-UA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6"/>
          </p:nvPr>
        </p:nvSpPr>
        <p:spPr>
          <a:xfrm>
            <a:off x="357443" y="1292346"/>
            <a:ext cx="6010106" cy="2764265"/>
          </a:xfrm>
        </p:spPr>
        <p:txBody>
          <a:bodyPr/>
          <a:lstStyle/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B0F0"/>
                </a:solidFill>
              </a:rPr>
              <a:t>//  </a:t>
            </a:r>
            <a:r>
              <a:rPr lang="en-US" sz="1400" dirty="0" err="1">
                <a:solidFill>
                  <a:srgbClr val="00B0F0"/>
                </a:solidFill>
              </a:rPr>
              <a:t>KeywordTokenizer</a:t>
            </a:r>
            <a:r>
              <a:rPr lang="en-US" sz="1400" dirty="0">
                <a:solidFill>
                  <a:srgbClr val="00B0F0"/>
                </a:solidFill>
              </a:rPr>
              <a:t> does not work here; need </a:t>
            </a:r>
            <a:r>
              <a:rPr lang="en-US" sz="1400" dirty="0" smtClean="0">
                <a:solidFill>
                  <a:srgbClr val="00B0F0"/>
                </a:solidFill>
              </a:rPr>
              <a:t>tokens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ALTER SEARCH INDEX SCHEMA ON t7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tx1"/>
                </a:solidFill>
              </a:rPr>
              <a:t>	ADD </a:t>
            </a:r>
            <a:r>
              <a:rPr lang="en-US" sz="1400" dirty="0" err="1">
                <a:solidFill>
                  <a:schemeClr val="tx1"/>
                </a:solidFill>
              </a:rPr>
              <a:t>fieldType</a:t>
            </a:r>
            <a:r>
              <a:rPr lang="en-US" sz="1400" dirty="0">
                <a:solidFill>
                  <a:schemeClr val="tx1"/>
                </a:solidFill>
              </a:rPr>
              <a:t>[@name='TextField81',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tx1"/>
                </a:solidFill>
              </a:rPr>
              <a:t>	@</a:t>
            </a:r>
            <a:r>
              <a:rPr lang="en-US" sz="1400" dirty="0">
                <a:solidFill>
                  <a:schemeClr val="tx1"/>
                </a:solidFill>
              </a:rPr>
              <a:t>class='</a:t>
            </a:r>
            <a:r>
              <a:rPr lang="en-US" sz="1400" dirty="0" err="1">
                <a:solidFill>
                  <a:schemeClr val="tx1"/>
                </a:solidFill>
              </a:rPr>
              <a:t>solr.TextField</a:t>
            </a:r>
            <a:r>
              <a:rPr lang="en-US" sz="1400" dirty="0">
                <a:solidFill>
                  <a:schemeClr val="tx1"/>
                </a:solidFill>
              </a:rPr>
              <a:t>'] WITH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tx1"/>
                </a:solidFill>
              </a:rPr>
              <a:t>	'{"</a:t>
            </a:r>
            <a:r>
              <a:rPr lang="en-US" sz="1400" dirty="0">
                <a:solidFill>
                  <a:schemeClr val="tx1"/>
                </a:solidFill>
              </a:rPr>
              <a:t>analyzer":{"</a:t>
            </a:r>
            <a:r>
              <a:rPr lang="en-US" sz="1400" dirty="0" err="1">
                <a:solidFill>
                  <a:schemeClr val="tx1"/>
                </a:solidFill>
              </a:rPr>
              <a:t>tokenizer</a:t>
            </a:r>
            <a:r>
              <a:rPr lang="en-US" sz="1400" dirty="0">
                <a:solidFill>
                  <a:schemeClr val="tx1"/>
                </a:solidFill>
              </a:rPr>
              <a:t>":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tx1"/>
                </a:solidFill>
              </a:rPr>
              <a:t>	{"</a:t>
            </a:r>
            <a:r>
              <a:rPr lang="en-US" sz="1400" dirty="0">
                <a:solidFill>
                  <a:schemeClr val="tx1"/>
                </a:solidFill>
              </a:rPr>
              <a:t>class":"</a:t>
            </a:r>
            <a:r>
              <a:rPr lang="en-US" sz="1400" dirty="0" err="1">
                <a:solidFill>
                  <a:schemeClr val="tx1"/>
                </a:solidFill>
              </a:rPr>
              <a:t>solr.</a:t>
            </a:r>
            <a:r>
              <a:rPr lang="en-US" sz="1400" dirty="0" err="1">
                <a:solidFill>
                  <a:srgbClr val="00B0F0"/>
                </a:solidFill>
              </a:rPr>
              <a:t>StandardTokenizer</a:t>
            </a:r>
            <a:r>
              <a:rPr lang="en-US" sz="1400" dirty="0" err="1">
                <a:solidFill>
                  <a:schemeClr val="tx1"/>
                </a:solidFill>
              </a:rPr>
              <a:t>Factory</a:t>
            </a:r>
            <a:r>
              <a:rPr lang="en-US" sz="1400" dirty="0">
                <a:solidFill>
                  <a:schemeClr val="tx1"/>
                </a:solidFill>
              </a:rPr>
              <a:t>"} }}';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ALTER SEARCH INDEX SCHEMA ON t7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tx1"/>
                </a:solidFill>
              </a:rPr>
              <a:t>	ADD </a:t>
            </a:r>
            <a:r>
              <a:rPr lang="en-US" sz="1400" dirty="0" err="1">
                <a:solidFill>
                  <a:schemeClr val="tx1"/>
                </a:solidFill>
              </a:rPr>
              <a:t>fields.field</a:t>
            </a:r>
            <a:r>
              <a:rPr lang="en-US" sz="1400" dirty="0">
                <a:solidFill>
                  <a:schemeClr val="tx1"/>
                </a:solidFill>
              </a:rPr>
              <a:t>[@name='col2', @type='TextField81', 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smtClean="0">
                <a:solidFill>
                  <a:schemeClr val="tx1"/>
                </a:solidFill>
              </a:rPr>
              <a:t>@</a:t>
            </a:r>
            <a:r>
              <a:rPr lang="en-US" sz="1400" dirty="0">
                <a:solidFill>
                  <a:schemeClr val="tx1"/>
                </a:solidFill>
              </a:rPr>
              <a:t>default='true'];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RELOAD  SEARCH INDEX ON t7;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REBUILD SEARCH INDEX ON t7;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020" y="1837385"/>
            <a:ext cx="775774" cy="97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51913" y="2349405"/>
            <a:ext cx="3092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3363"/>
            <a:r>
              <a:rPr lang="en-US" sz="1800" b="1" dirty="0" smtClean="0"/>
              <a:t>Can we ever sort on col2 ?</a:t>
            </a:r>
          </a:p>
          <a:p>
            <a:pPr defTabSz="233363"/>
            <a:r>
              <a:rPr lang="en-US" sz="1800" b="1" dirty="0" smtClean="0"/>
              <a:t>What is the (default) sort ?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536" y="489645"/>
            <a:ext cx="83502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7692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Field </a:t>
            </a:r>
            <a:r>
              <a:rPr lang="en-US" dirty="0"/>
              <a:t>E</a:t>
            </a:r>
            <a:r>
              <a:rPr lang="en-US" dirty="0" smtClean="0"/>
              <a:t>xample </a:t>
            </a:r>
            <a:r>
              <a:rPr lang="en-US" dirty="0"/>
              <a:t>.. page </a:t>
            </a:r>
            <a:r>
              <a:rPr lang="en-US" dirty="0" smtClean="0"/>
              <a:t>4 </a:t>
            </a:r>
            <a:r>
              <a:rPr lang="en-US" dirty="0"/>
              <a:t>of 5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25</a:t>
            </a:fld>
            <a:endParaRPr lang="uk-UA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6"/>
          </p:nvPr>
        </p:nvSpPr>
        <p:spPr>
          <a:xfrm>
            <a:off x="357443" y="1082034"/>
            <a:ext cx="8221292" cy="3698823"/>
          </a:xfrm>
        </p:spPr>
        <p:txBody>
          <a:bodyPr/>
          <a:lstStyle/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SELECT * FROM t7 WHERE </a:t>
            </a:r>
            <a:r>
              <a:rPr lang="en-US" sz="1400" dirty="0" err="1">
                <a:solidFill>
                  <a:schemeClr val="tx1"/>
                </a:solidFill>
              </a:rPr>
              <a:t>solr_query</a:t>
            </a:r>
            <a:r>
              <a:rPr lang="en-US" sz="1400" dirty="0">
                <a:solidFill>
                  <a:schemeClr val="tx1"/>
                </a:solidFill>
              </a:rPr>
              <a:t>='col2:"test space"~10</a:t>
            </a:r>
            <a:r>
              <a:rPr lang="en-US" sz="1400" dirty="0" smtClean="0">
                <a:solidFill>
                  <a:schemeClr val="tx1"/>
                </a:solidFill>
              </a:rPr>
              <a:t>';</a:t>
            </a:r>
            <a:endParaRPr lang="en-US" sz="1400" dirty="0">
              <a:solidFill>
                <a:schemeClr val="tx1"/>
              </a:solidFill>
            </a:endParaRP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col1 | col2                          | col3 | </a:t>
            </a:r>
            <a:r>
              <a:rPr lang="en-U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solr_query</a:t>
            </a:r>
            <a:endParaRPr lang="en-US" sz="14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------+-------------------------------+------+------------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aaa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|                    test space | test |       null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bbb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|                    space test | test |       null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ccc |            test one two space | test |       null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ddd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|      test one two three space | test |       null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eee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| test one two three four space | test |       null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SELECT * FROM t7 WHERE </a:t>
            </a:r>
            <a:r>
              <a:rPr lang="en-US" sz="1400" dirty="0" err="1">
                <a:solidFill>
                  <a:schemeClr val="tx1"/>
                </a:solidFill>
              </a:rPr>
              <a:t>solr_query</a:t>
            </a:r>
            <a:r>
              <a:rPr lang="en-US" sz="1400" dirty="0">
                <a:solidFill>
                  <a:schemeClr val="tx1"/>
                </a:solidFill>
              </a:rPr>
              <a:t>='col2:"test space"~2</a:t>
            </a:r>
            <a:r>
              <a:rPr lang="en-US" sz="1400" dirty="0" smtClean="0">
                <a:solidFill>
                  <a:schemeClr val="tx1"/>
                </a:solidFill>
              </a:rPr>
              <a:t>';</a:t>
            </a:r>
            <a:endParaRPr lang="en-US" sz="1400" dirty="0">
              <a:solidFill>
                <a:schemeClr val="tx1"/>
              </a:solidFill>
            </a:endParaRP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aaa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|         test space | test |       null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bbb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|         space test | test |       null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ccc | test one two space | test |       null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SELECT * FROM t7 WHERE </a:t>
            </a:r>
            <a:r>
              <a:rPr lang="en-US" sz="1400" dirty="0" err="1">
                <a:solidFill>
                  <a:schemeClr val="tx1"/>
                </a:solidFill>
              </a:rPr>
              <a:t>solr_query</a:t>
            </a:r>
            <a:r>
              <a:rPr lang="en-US" sz="1400" dirty="0">
                <a:solidFill>
                  <a:schemeClr val="tx1"/>
                </a:solidFill>
              </a:rPr>
              <a:t>='col2:"test space"~1</a:t>
            </a:r>
            <a:r>
              <a:rPr lang="en-US" sz="1400" dirty="0" smtClean="0">
                <a:solidFill>
                  <a:schemeClr val="tx1"/>
                </a:solidFill>
              </a:rPr>
              <a:t>';</a:t>
            </a:r>
            <a:endParaRPr lang="en-US" sz="1400" dirty="0">
              <a:solidFill>
                <a:schemeClr val="tx1"/>
              </a:solidFill>
            </a:endParaRP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aaa</a:t>
            </a:r>
            <a:r>
              <a:rPr lang="en-US" sz="14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| test space | test |       null</a:t>
            </a:r>
          </a:p>
        </p:txBody>
      </p:sp>
    </p:spTree>
    <p:extLst>
      <p:ext uri="{BB962C8B-B14F-4D97-AF65-F5344CB8AC3E}">
        <p14:creationId xmlns:p14="http://schemas.microsoft.com/office/powerpoint/2010/main" val="1217546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Field </a:t>
            </a:r>
            <a:r>
              <a:rPr lang="en-US" dirty="0"/>
              <a:t>E</a:t>
            </a:r>
            <a:r>
              <a:rPr lang="en-US" dirty="0" smtClean="0"/>
              <a:t>xample </a:t>
            </a:r>
            <a:r>
              <a:rPr lang="en-US" dirty="0"/>
              <a:t>.. page </a:t>
            </a:r>
            <a:r>
              <a:rPr lang="en-US" dirty="0" smtClean="0"/>
              <a:t>5 </a:t>
            </a:r>
            <a:r>
              <a:rPr lang="en-US" dirty="0"/>
              <a:t>of 5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26</a:t>
            </a:fld>
            <a:endParaRPr lang="uk-UA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6"/>
          </p:nvPr>
        </p:nvSpPr>
        <p:spPr>
          <a:xfrm>
            <a:off x="357443" y="1009713"/>
            <a:ext cx="6010106" cy="3636761"/>
          </a:xfrm>
        </p:spPr>
        <p:txBody>
          <a:bodyPr/>
          <a:lstStyle/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// Fails with a,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//   </a:t>
            </a:r>
            <a:r>
              <a:rPr lang="en-US" sz="1400" dirty="0" err="1">
                <a:solidFill>
                  <a:srgbClr val="FF0000"/>
                </a:solidFill>
              </a:rPr>
              <a:t>InvalidRequest</a:t>
            </a:r>
            <a:r>
              <a:rPr lang="en-US" sz="1400" dirty="0">
                <a:solidFill>
                  <a:srgbClr val="FF0000"/>
                </a:solidFill>
              </a:rPr>
              <a:t>: Error from server: code=2200 [Invalid query]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//   message="no field name specified in query and no default specified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SELECT * FROM t7 WHERE </a:t>
            </a:r>
            <a:r>
              <a:rPr lang="en-US" sz="1400" dirty="0" err="1">
                <a:solidFill>
                  <a:srgbClr val="FF0000"/>
                </a:solidFill>
              </a:rPr>
              <a:t>solr_query</a:t>
            </a:r>
            <a:r>
              <a:rPr lang="en-US" sz="1400" dirty="0">
                <a:solidFill>
                  <a:srgbClr val="FF0000"/>
                </a:solidFill>
              </a:rPr>
              <a:t>='"test space"~2';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ALTER SEARCH INDEX CONFIG ON t7 SET </a:t>
            </a:r>
            <a:r>
              <a:rPr lang="en-US" sz="1400" dirty="0" err="1">
                <a:solidFill>
                  <a:schemeClr val="tx1"/>
                </a:solidFill>
              </a:rPr>
              <a:t>defaultQueryField</a:t>
            </a:r>
            <a:r>
              <a:rPr lang="en-US" sz="1400" dirty="0">
                <a:solidFill>
                  <a:schemeClr val="tx1"/>
                </a:solidFill>
              </a:rPr>
              <a:t> = 'col2' 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RELOAD  SEARCH INDEX ON t7;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REBUILD SEARCH INDEX ON t7;</a:t>
            </a: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6350" indent="0" defTabSz="233363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SELECT * FROM t7 WHERE </a:t>
            </a:r>
            <a:r>
              <a:rPr lang="en-US" sz="1400" dirty="0" err="1">
                <a:solidFill>
                  <a:schemeClr val="tx1"/>
                </a:solidFill>
              </a:rPr>
              <a:t>solr_query</a:t>
            </a:r>
            <a:r>
              <a:rPr lang="en-US" sz="1400" dirty="0">
                <a:solidFill>
                  <a:schemeClr val="tx1"/>
                </a:solidFill>
              </a:rPr>
              <a:t>='"test space"~2';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26975" y="3061434"/>
            <a:ext cx="2926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3363"/>
            <a:r>
              <a:rPr lang="en-US" sz="1800" b="1" dirty="0" smtClean="0"/>
              <a:t>Or, at least you know why this predicate works-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853" y="2571751"/>
            <a:ext cx="1071562" cy="107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6453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(Default </a:t>
            </a:r>
            <a:r>
              <a:rPr lang="en-US" dirty="0"/>
              <a:t>F</a:t>
            </a:r>
            <a:r>
              <a:rPr lang="en-US" dirty="0" smtClean="0"/>
              <a:t>ield), and Word </a:t>
            </a:r>
            <a:r>
              <a:rPr lang="en-US" dirty="0"/>
              <a:t>P</a:t>
            </a:r>
            <a:r>
              <a:rPr lang="en-US" dirty="0" smtClean="0"/>
              <a:t>roximity, </a:t>
            </a:r>
            <a:r>
              <a:rPr lang="en-US" sz="2400" dirty="0" smtClean="0"/>
              <a:t>Review</a:t>
            </a:r>
            <a:endParaRPr lang="en-US" sz="2400" dirty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to End Example: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27</a:t>
            </a:fld>
            <a:endParaRPr lang="uk-UA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318" y="3002263"/>
            <a:ext cx="2779713" cy="163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4812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Transformers: Current landscape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28</a:t>
            </a:fld>
            <a:endParaRPr lang="uk-UA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31" y="1592016"/>
            <a:ext cx="1064029" cy="1231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1839955" y="1836579"/>
            <a:ext cx="695325" cy="755650"/>
            <a:chOff x="3599793" y="5399327"/>
            <a:chExt cx="695325" cy="755650"/>
          </a:xfrm>
        </p:grpSpPr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9793" y="5399327"/>
              <a:ext cx="695325" cy="755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156" y="5544593"/>
              <a:ext cx="375811" cy="395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2914996" y="1701212"/>
            <a:ext cx="990600" cy="1301899"/>
            <a:chOff x="7620000" y="1346051"/>
            <a:chExt cx="990600" cy="1301899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1657350"/>
              <a:ext cx="990600" cy="990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3953" y="1346051"/>
              <a:ext cx="782694" cy="622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790" y="2012511"/>
            <a:ext cx="224332" cy="470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096" y="2012511"/>
            <a:ext cx="224332" cy="470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617655" y="2592229"/>
            <a:ext cx="121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3363"/>
            <a:r>
              <a:rPr lang="en-US" sz="1600" b="1" dirty="0" smtClean="0"/>
              <a:t>ETL/ELT</a:t>
            </a:r>
          </a:p>
        </p:txBody>
      </p:sp>
      <p:sp>
        <p:nvSpPr>
          <p:cNvPr id="19" name="Circular Arrow 18"/>
          <p:cNvSpPr/>
          <p:nvPr/>
        </p:nvSpPr>
        <p:spPr>
          <a:xfrm rot="18541451" flipV="1">
            <a:off x="3693620" y="1433164"/>
            <a:ext cx="423949" cy="615529"/>
          </a:xfrm>
          <a:prstGeom prst="circular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ular Arrow 19"/>
          <p:cNvSpPr/>
          <p:nvPr/>
        </p:nvSpPr>
        <p:spPr>
          <a:xfrm rot="9193120" flipV="1">
            <a:off x="3277799" y="1148536"/>
            <a:ext cx="423949" cy="615529"/>
          </a:xfrm>
          <a:prstGeom prst="circular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354" y="1172916"/>
            <a:ext cx="7715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954387" y="1034296"/>
            <a:ext cx="35495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0"/>
              </a:rPr>
              <a:t>https://</a:t>
            </a:r>
            <a:r>
              <a:rPr lang="en-US" dirty="0" smtClean="0">
                <a:hlinkClick r:id="rId10"/>
              </a:rPr>
              <a:t>www.datastax.com/dev/blog/dse-field-transformers</a:t>
            </a:r>
            <a:endParaRPr lang="en-US" dirty="0" smtClean="0"/>
          </a:p>
          <a:p>
            <a:pPr marL="233363" indent="-233363">
              <a:buFont typeface="Arial" pitchFamily="34" charset="0"/>
              <a:buChar char="•"/>
            </a:pPr>
            <a:r>
              <a:rPr lang="en-US" dirty="0" smtClean="0"/>
              <a:t>An </a:t>
            </a:r>
            <a:r>
              <a:rPr lang="en-US" dirty="0"/>
              <a:t>eleven page article written using Java and Maven, this article walks </a:t>
            </a:r>
            <a:r>
              <a:rPr lang="en-US" dirty="0" smtClean="0"/>
              <a:t>you through </a:t>
            </a:r>
            <a:r>
              <a:rPr lang="en-US" dirty="0"/>
              <a:t>the complete set of steps to design and </a:t>
            </a:r>
            <a:r>
              <a:rPr lang="en-US" dirty="0" smtClean="0"/>
              <a:t>implement.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dirty="0" smtClean="0"/>
              <a:t>In </a:t>
            </a:r>
            <a:r>
              <a:rPr lang="en-US" dirty="0"/>
              <a:t>effect, </a:t>
            </a:r>
            <a:r>
              <a:rPr lang="en-US" dirty="0" smtClean="0"/>
              <a:t>take a value, store it  </a:t>
            </a:r>
            <a:r>
              <a:rPr lang="en-US" dirty="0"/>
              <a:t>in a DSE table, and upon insert/update (and delete), apply a (</a:t>
            </a:r>
            <a:r>
              <a:rPr lang="en-US" dirty="0" smtClean="0"/>
              <a:t>custom parser</a:t>
            </a:r>
            <a:r>
              <a:rPr lang="en-US" dirty="0"/>
              <a:t>), pick out the specific and distinct data elements, and DSE </a:t>
            </a:r>
            <a:r>
              <a:rPr lang="en-US" dirty="0" smtClean="0"/>
              <a:t>Search index </a:t>
            </a:r>
            <a:r>
              <a:rPr lang="en-US" dirty="0"/>
              <a:t>them</a:t>
            </a:r>
            <a:r>
              <a:rPr lang="en-US" dirty="0" smtClean="0"/>
              <a:t>.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dirty="0" smtClean="0"/>
              <a:t>There </a:t>
            </a:r>
            <a:r>
              <a:rPr lang="en-US" dirty="0"/>
              <a:t>are only two Java classes you have to extend</a:t>
            </a:r>
            <a:r>
              <a:rPr lang="en-US" dirty="0" smtClean="0"/>
              <a:t>, </a:t>
            </a:r>
            <a:r>
              <a:rPr lang="en-US" dirty="0" err="1" smtClean="0"/>
              <a:t>FieldInputTransformer</a:t>
            </a:r>
            <a:r>
              <a:rPr lang="en-US" dirty="0"/>
              <a:t>, and </a:t>
            </a:r>
            <a:r>
              <a:rPr lang="en-US" dirty="0" err="1"/>
              <a:t>FieldOutputTransformer</a:t>
            </a:r>
            <a:r>
              <a:rPr lang="en-US" dirty="0"/>
              <a:t>. Standard Java, </a:t>
            </a:r>
            <a:r>
              <a:rPr lang="en-US" dirty="0" smtClean="0"/>
              <a:t>and much </a:t>
            </a:r>
            <a:r>
              <a:rPr lang="en-US" dirty="0"/>
              <a:t>of this Java code is boilerplate.</a:t>
            </a:r>
            <a:endParaRPr lang="en-US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706292" y="3458094"/>
            <a:ext cx="3923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B0F0"/>
                </a:solidFill>
              </a:rPr>
              <a:t>Newly created data stored in index, not in DSE table columns proper.</a:t>
            </a:r>
          </a:p>
          <a:p>
            <a:pPr defTabSz="233363"/>
            <a:r>
              <a:rPr lang="en-US" sz="1600" dirty="0" smtClean="0">
                <a:solidFill>
                  <a:srgbClr val="00B0F0"/>
                </a:solidFill>
              </a:rPr>
              <a:t>	But, </a:t>
            </a:r>
            <a:r>
              <a:rPr lang="en-US" sz="1600" i="1" dirty="0" smtClean="0">
                <a:solidFill>
                  <a:srgbClr val="00B0F0"/>
                </a:solidFill>
              </a:rPr>
              <a:t>still super handy.</a:t>
            </a:r>
          </a:p>
        </p:txBody>
      </p:sp>
    </p:spTree>
    <p:extLst>
      <p:ext uri="{BB962C8B-B14F-4D97-AF65-F5344CB8AC3E}">
        <p14:creationId xmlns:p14="http://schemas.microsoft.com/office/powerpoint/2010/main" val="1099879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DSE Search Text Query Parsing, Scoring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29</a:t>
            </a:fld>
            <a:endParaRPr lang="uk-U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461" y="1270855"/>
            <a:ext cx="2081070" cy="1098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37201" y="1116966"/>
            <a:ext cx="609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3363"/>
            <a:r>
              <a:rPr lang="en-US" b="1" dirty="0" smtClean="0"/>
              <a:t>.314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7636" y="1053604"/>
            <a:ext cx="826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3363"/>
            <a:r>
              <a:rPr lang="en-US" b="1" dirty="0" smtClean="0"/>
              <a:t>0.16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85706" y="2048358"/>
            <a:ext cx="549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3363"/>
            <a:r>
              <a:rPr lang="en-US" b="1" dirty="0" smtClean="0"/>
              <a:t>1.0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82266" y="2048359"/>
            <a:ext cx="32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3363"/>
            <a:r>
              <a:rPr lang="en-US" b="1" dirty="0" smtClean="0"/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82266" y="2622144"/>
            <a:ext cx="33053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 defTabSz="233363">
              <a:buFont typeface="Arial" pitchFamily="34" charset="0"/>
              <a:buChar char="•"/>
            </a:pPr>
            <a:r>
              <a:rPr lang="en-US" sz="1800" b="1" dirty="0" smtClean="0"/>
              <a:t>Text, score (relevancy)</a:t>
            </a:r>
          </a:p>
          <a:p>
            <a:pPr marL="233363" indent="-233363" defTabSz="233363">
              <a:buFont typeface="Arial" pitchFamily="34" charset="0"/>
              <a:buChar char="•"/>
            </a:pPr>
            <a:endParaRPr lang="en-US" sz="1800" b="1" dirty="0" smtClean="0"/>
          </a:p>
          <a:p>
            <a:pPr marL="233363" indent="-233363" defTabSz="233363">
              <a:buFont typeface="Arial" pitchFamily="34" charset="0"/>
              <a:buChar char="•"/>
            </a:pPr>
            <a:r>
              <a:rPr lang="en-US" sz="1800" b="1" dirty="0" smtClean="0"/>
              <a:t>Geospatial, </a:t>
            </a:r>
            <a:r>
              <a:rPr lang="en-US" sz="1800" b="1" dirty="0" err="1" smtClean="0">
                <a:solidFill>
                  <a:srgbClr val="00B0F0"/>
                </a:solidFill>
              </a:rPr>
              <a:t>geodist</a:t>
            </a:r>
            <a:r>
              <a:rPr lang="en-US" sz="1800" b="1" dirty="0" smtClean="0">
                <a:solidFill>
                  <a:srgbClr val="00B0F0"/>
                </a:solidFill>
              </a:rPr>
              <a:t>()</a:t>
            </a:r>
          </a:p>
          <a:p>
            <a:pPr marL="233363" indent="-233363" defTabSz="233363">
              <a:buFont typeface="Arial" pitchFamily="34" charset="0"/>
              <a:buChar char="•"/>
            </a:pPr>
            <a:r>
              <a:rPr lang="en-US" sz="1800" b="1" dirty="0" smtClean="0"/>
              <a:t>Spatial, </a:t>
            </a:r>
            <a:r>
              <a:rPr lang="en-US" sz="1800" b="1" dirty="0" err="1" smtClean="0"/>
              <a:t>dist</a:t>
            </a:r>
            <a:r>
              <a:rPr lang="en-US" sz="1800" b="1" dirty="0" smtClean="0"/>
              <a:t>(), other</a:t>
            </a:r>
          </a:p>
          <a:p>
            <a:pPr marL="233363" indent="-233363" defTabSz="233363">
              <a:buFont typeface="Arial" pitchFamily="34" charset="0"/>
              <a:buChar char="•"/>
            </a:pPr>
            <a:endParaRPr lang="en-US" sz="1800" b="1" dirty="0"/>
          </a:p>
          <a:p>
            <a:pPr marL="233363" indent="-233363" defTabSz="233363">
              <a:buFont typeface="Arial" pitchFamily="34" charset="0"/>
              <a:buChar char="•"/>
            </a:pPr>
            <a:r>
              <a:rPr lang="en-US" sz="1800" b="1" dirty="0" smtClean="0"/>
              <a:t>Scalars (none, sort)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234" y="1819990"/>
            <a:ext cx="851524" cy="53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408" y="2302671"/>
            <a:ext cx="816947" cy="1023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672653">
            <a:off x="7688750" y="2927177"/>
            <a:ext cx="555395" cy="504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4306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Amazon, </a:t>
            </a:r>
            <a:r>
              <a:rPr lang="en-US" dirty="0" err="1" smtClean="0"/>
              <a:t>Uber</a:t>
            </a:r>
            <a:r>
              <a:rPr lang="en-US" dirty="0" smtClean="0"/>
              <a:t> Eats: Name 3 You  </a:t>
            </a:r>
            <a:r>
              <a:rPr lang="en-US" dirty="0" err="1" smtClean="0"/>
              <a:t>Have|Need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3</a:t>
            </a:fld>
            <a:endParaRPr lang="uk-UA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658" y="1147665"/>
            <a:ext cx="3114501" cy="275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36" y="1097790"/>
            <a:ext cx="2381625" cy="2096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25" y="1971022"/>
            <a:ext cx="1230313" cy="244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48393" y="989215"/>
            <a:ext cx="3192088" cy="3491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23658" y="989214"/>
            <a:ext cx="3192088" cy="3491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73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Server </a:t>
            </a:r>
            <a:r>
              <a:rPr lang="en-US" dirty="0" err="1" smtClean="0"/>
              <a:t>Backends</a:t>
            </a:r>
            <a:r>
              <a:rPr lang="en-US" dirty="0" smtClean="0"/>
              <a:t>: Stages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30</a:t>
            </a:fld>
            <a:endParaRPr lang="uk-UA" dirty="0"/>
          </a:p>
        </p:txBody>
      </p:sp>
      <p:sp>
        <p:nvSpPr>
          <p:cNvPr id="6" name="Rounded Rectangle 5"/>
          <p:cNvSpPr/>
          <p:nvPr/>
        </p:nvSpPr>
        <p:spPr>
          <a:xfrm>
            <a:off x="2396824" y="1267675"/>
            <a:ext cx="2394066" cy="68164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546453" y="1479649"/>
            <a:ext cx="257695" cy="2576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81733" y="1479648"/>
            <a:ext cx="257695" cy="25769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44722" y="1406910"/>
            <a:ext cx="1388226" cy="4031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82" y="1928967"/>
            <a:ext cx="1205345" cy="807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2396824" y="2026904"/>
            <a:ext cx="2394066" cy="68164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546453" y="2238878"/>
            <a:ext cx="257695" cy="2576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881733" y="2238877"/>
            <a:ext cx="257695" cy="25769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44722" y="2166139"/>
            <a:ext cx="1388226" cy="4031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396824" y="2786133"/>
            <a:ext cx="2394066" cy="68164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546453" y="2998107"/>
            <a:ext cx="257695" cy="2576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881733" y="2998106"/>
            <a:ext cx="257695" cy="25769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244722" y="2925368"/>
            <a:ext cx="1388226" cy="4031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396824" y="3542591"/>
            <a:ext cx="2394066" cy="68164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546453" y="3754565"/>
            <a:ext cx="257695" cy="2576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881733" y="3754564"/>
            <a:ext cx="257695" cy="25769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244722" y="3681826"/>
            <a:ext cx="1388226" cy="4031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244722" y="1423829"/>
            <a:ext cx="132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3363"/>
            <a:r>
              <a:rPr lang="en-US" sz="1800" b="1" dirty="0" smtClean="0"/>
              <a:t>Parser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44722" y="2183060"/>
            <a:ext cx="1388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3363"/>
            <a:r>
              <a:rPr lang="en-US" sz="1600" b="1" dirty="0" smtClean="0"/>
              <a:t>Q Optimizer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44722" y="2917247"/>
            <a:ext cx="1546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3363"/>
            <a:r>
              <a:rPr lang="en-US" sz="1600" b="1" dirty="0" smtClean="0"/>
              <a:t>Q Processor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44722" y="3714134"/>
            <a:ext cx="1388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3363"/>
            <a:r>
              <a:rPr lang="en-US" sz="1600" b="1" dirty="0" smtClean="0"/>
              <a:t>(Run time)</a:t>
            </a:r>
          </a:p>
        </p:txBody>
      </p:sp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77148">
            <a:off x="4881807" y="1669635"/>
            <a:ext cx="540597" cy="499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77148">
            <a:off x="4881808" y="2536469"/>
            <a:ext cx="540597" cy="499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77148">
            <a:off x="4875422" y="3371773"/>
            <a:ext cx="540597" cy="499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532" y="1146632"/>
            <a:ext cx="775774" cy="97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6687419" y="2055472"/>
            <a:ext cx="2335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3363"/>
            <a:r>
              <a:rPr lang="en-US" sz="1800" b="1" dirty="0" smtClean="0"/>
              <a:t>What do you know right now ?</a:t>
            </a:r>
          </a:p>
          <a:p>
            <a:pPr defTabSz="233363"/>
            <a:endParaRPr lang="en-US" sz="1800" b="1" dirty="0" smtClean="0"/>
          </a:p>
          <a:p>
            <a:pPr defTabSz="233363"/>
            <a:r>
              <a:rPr lang="en-US" sz="1800" b="1" dirty="0" smtClean="0"/>
              <a:t>Why are parser and (scoring) related ?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1871297" y="1085316"/>
            <a:ext cx="0" cy="33328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03252" y="4264287"/>
            <a:ext cx="1022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3363"/>
            <a:r>
              <a:rPr lang="en-US" b="1" dirty="0" smtClean="0"/>
              <a:t>Client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183174" y="4264287"/>
            <a:ext cx="1022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3363"/>
            <a:r>
              <a:rPr lang="en-US" b="1" dirty="0" smtClean="0"/>
              <a:t>Server</a:t>
            </a:r>
          </a:p>
        </p:txBody>
      </p:sp>
      <p:pic>
        <p:nvPicPr>
          <p:cNvPr id="30" name="Picture 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9917">
            <a:off x="1406883" y="1321342"/>
            <a:ext cx="685800" cy="622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4709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DSE Search (</a:t>
            </a:r>
            <a:r>
              <a:rPr lang="en-US" dirty="0" err="1" smtClean="0"/>
              <a:t>Lucene</a:t>
            </a:r>
            <a:r>
              <a:rPr lang="en-US" dirty="0" smtClean="0"/>
              <a:t>) Scoring Model, Part 1 of 2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37265" y="1217176"/>
            <a:ext cx="377930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Until </a:t>
            </a:r>
            <a:r>
              <a:rPr lang="en-US" sz="1800" dirty="0" err="1" smtClean="0"/>
              <a:t>Lucene</a:t>
            </a:r>
            <a:r>
              <a:rPr lang="en-US" sz="1800" dirty="0" smtClean="0"/>
              <a:t> 4, only Vector Space Model (</a:t>
            </a:r>
            <a:r>
              <a:rPr lang="en-US" sz="1800" dirty="0" err="1" smtClean="0"/>
              <a:t>Tf-Idf</a:t>
            </a:r>
            <a:r>
              <a:rPr lang="en-US" sz="1800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“</a:t>
            </a:r>
            <a:r>
              <a:rPr lang="en-US" sz="1800" dirty="0" err="1" smtClean="0"/>
              <a:t>Lucene</a:t>
            </a:r>
            <a:r>
              <a:rPr lang="en-US" sz="1800" dirty="0" smtClean="0"/>
              <a:t> Scoring Model”, the default; combination of VSM and Boolean (AND, OR)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8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Post </a:t>
            </a:r>
            <a:r>
              <a:rPr lang="en-US" sz="1800" dirty="0" err="1" smtClean="0"/>
              <a:t>Lucene</a:t>
            </a:r>
            <a:r>
              <a:rPr lang="en-US" sz="1800" dirty="0" smtClean="0"/>
              <a:t> 4-</a:t>
            </a:r>
          </a:p>
          <a:p>
            <a:pPr defTabSz="233363"/>
            <a:r>
              <a:rPr lang="en-US" sz="1800" dirty="0"/>
              <a:t>	</a:t>
            </a:r>
            <a:r>
              <a:rPr lang="en-US" sz="1800" dirty="0" smtClean="0"/>
              <a:t> </a:t>
            </a:r>
            <a:r>
              <a:rPr lang="en-US" dirty="0" smtClean="0"/>
              <a:t>(Scoring Model is pluggable)</a:t>
            </a:r>
            <a:endParaRPr lang="en-US" dirty="0"/>
          </a:p>
          <a:p>
            <a:pPr marL="573088" indent="-115888"/>
            <a:r>
              <a:rPr lang="en-US" dirty="0" smtClean="0"/>
              <a:t>Okapi BM (not common)</a:t>
            </a:r>
          </a:p>
          <a:p>
            <a:pPr marL="573088" indent="-115888"/>
            <a:r>
              <a:rPr lang="en-US" dirty="0" smtClean="0"/>
              <a:t>Language Model (Which words are common/rare in this language)</a:t>
            </a:r>
          </a:p>
          <a:p>
            <a:pPr marL="573088" indent="-115888"/>
            <a:r>
              <a:rPr lang="en-US" dirty="0" smtClean="0"/>
              <a:t>Divergence from Randomness (fraud, security)</a:t>
            </a:r>
          </a:p>
          <a:p>
            <a:pPr marL="573088" indent="-115888"/>
            <a:r>
              <a:rPr lang="en-US" dirty="0" smtClean="0"/>
              <a:t>Information-based (Sentiment)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705004" y="1346663"/>
            <a:ext cx="0" cy="263513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3592" y="1346663"/>
            <a:ext cx="377930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err="1" smtClean="0">
                <a:solidFill>
                  <a:srgbClr val="00B0F0"/>
                </a:solidFill>
              </a:rPr>
              <a:t>tf</a:t>
            </a:r>
            <a:r>
              <a:rPr lang="en-US" sz="1600" dirty="0" smtClean="0">
                <a:solidFill>
                  <a:srgbClr val="00B0F0"/>
                </a:solidFill>
              </a:rPr>
              <a:t>, Term </a:t>
            </a:r>
            <a:r>
              <a:rPr lang="en-US" sz="1600" dirty="0">
                <a:solidFill>
                  <a:srgbClr val="00B0F0"/>
                </a:solidFill>
              </a:rPr>
              <a:t>F</a:t>
            </a:r>
            <a:r>
              <a:rPr lang="en-US" sz="1600" dirty="0" smtClean="0">
                <a:solidFill>
                  <a:srgbClr val="00B0F0"/>
                </a:solidFill>
              </a:rPr>
              <a:t>requency. Count per doc, higher == higher score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err="1" smtClean="0">
                <a:solidFill>
                  <a:srgbClr val="00B0F0"/>
                </a:solidFill>
              </a:rPr>
              <a:t>idf</a:t>
            </a:r>
            <a:r>
              <a:rPr lang="en-US" sz="1600" dirty="0" smtClean="0">
                <a:solidFill>
                  <a:srgbClr val="00B0F0"/>
                </a:solidFill>
              </a:rPr>
              <a:t>, Inverse </a:t>
            </a:r>
            <a:r>
              <a:rPr lang="en-US" sz="1600" dirty="0">
                <a:solidFill>
                  <a:srgbClr val="00B0F0"/>
                </a:solidFill>
              </a:rPr>
              <a:t>D</a:t>
            </a:r>
            <a:r>
              <a:rPr lang="en-US" sz="1600" dirty="0" smtClean="0">
                <a:solidFill>
                  <a:srgbClr val="00B0F0"/>
                </a:solidFill>
              </a:rPr>
              <a:t>oc </a:t>
            </a:r>
            <a:r>
              <a:rPr lang="en-US" sz="1600" dirty="0">
                <a:solidFill>
                  <a:srgbClr val="00B0F0"/>
                </a:solidFill>
              </a:rPr>
              <a:t>F</a:t>
            </a:r>
            <a:r>
              <a:rPr lang="en-US" sz="1600" dirty="0" smtClean="0">
                <a:solidFill>
                  <a:srgbClr val="00B0F0"/>
                </a:solidFill>
              </a:rPr>
              <a:t>req. Count of term across all docs. Denominator in equation </a:t>
            </a:r>
            <a:r>
              <a:rPr lang="en-US" sz="1600" dirty="0" err="1" smtClean="0">
                <a:solidFill>
                  <a:srgbClr val="00B0F0"/>
                </a:solidFill>
              </a:rPr>
              <a:t>tf</a:t>
            </a:r>
            <a:r>
              <a:rPr lang="en-US" sz="1600" dirty="0" smtClean="0">
                <a:solidFill>
                  <a:srgbClr val="00B0F0"/>
                </a:solidFill>
              </a:rPr>
              <a:t> / (x), lower == higher score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err="1" smtClean="0">
                <a:solidFill>
                  <a:srgbClr val="00B0F0"/>
                </a:solidFill>
              </a:rPr>
              <a:t>coord</a:t>
            </a:r>
            <a:r>
              <a:rPr lang="en-US" sz="1600" dirty="0" smtClean="0">
                <a:solidFill>
                  <a:srgbClr val="00B0F0"/>
                </a:solidFill>
              </a:rPr>
              <a:t>, Coordinator Factor. Higher count of distinct terms found in given doc == higher score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err="1" smtClean="0">
                <a:solidFill>
                  <a:srgbClr val="00B0F0"/>
                </a:solidFill>
              </a:rPr>
              <a:t>fieldNorm</a:t>
            </a:r>
            <a:r>
              <a:rPr lang="en-US" sz="1600" dirty="0" smtClean="0">
                <a:solidFill>
                  <a:srgbClr val="00B0F0"/>
                </a:solidFill>
              </a:rPr>
              <a:t>, Field Length. More terms per doc == lower score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86034" flipH="1">
            <a:off x="4354960" y="1020668"/>
            <a:ext cx="700087" cy="651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5183311" y="2730423"/>
            <a:ext cx="3029664" cy="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3056" y="4193663"/>
            <a:ext cx="3693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http</a:t>
            </a:r>
            <a:r>
              <a:rPr lang="en-US" sz="1000" dirty="0"/>
              <a:t>://www.solrtutorial.com/solr-search-relevancy.html</a:t>
            </a:r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</p:spPr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31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03027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30828"/>
            <a:ext cx="3067396" cy="548048"/>
          </a:xfrm>
        </p:spPr>
        <p:txBody>
          <a:bodyPr/>
          <a:lstStyle/>
          <a:p>
            <a:r>
              <a:rPr lang="en-US" dirty="0"/>
              <a:t>DSE Search (</a:t>
            </a:r>
            <a:r>
              <a:rPr lang="en-US" dirty="0" err="1"/>
              <a:t>Lucene</a:t>
            </a:r>
            <a:r>
              <a:rPr lang="en-US" dirty="0"/>
              <a:t>) Scoring Model, Part </a:t>
            </a:r>
            <a:r>
              <a:rPr lang="en-US" dirty="0" smtClean="0"/>
              <a:t>2 </a:t>
            </a:r>
            <a:r>
              <a:rPr lang="en-US" dirty="0"/>
              <a:t>of 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32</a:t>
            </a:fld>
            <a:endParaRPr lang="uk-UA" dirty="0"/>
          </a:p>
        </p:txBody>
      </p:sp>
      <p:sp>
        <p:nvSpPr>
          <p:cNvPr id="7" name="TextBox 6"/>
          <p:cNvSpPr txBox="1"/>
          <p:nvPr/>
        </p:nvSpPr>
        <p:spPr>
          <a:xfrm>
            <a:off x="235740" y="1858158"/>
            <a:ext cx="34301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Scores not meaningful across queries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Score normalized; always between 0 and 1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Fast, hides complexity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665914" y="1409009"/>
            <a:ext cx="0" cy="263513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87797" y="119220"/>
            <a:ext cx="5028777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F0"/>
                </a:solidFill>
              </a:rPr>
              <a:t>Pro: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Simple model based on linear </a:t>
            </a:r>
            <a:r>
              <a:rPr lang="en-US" dirty="0" smtClean="0">
                <a:solidFill>
                  <a:srgbClr val="00B0F0"/>
                </a:solidFill>
              </a:rPr>
              <a:t>algebra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dirty="0" smtClean="0">
                <a:solidFill>
                  <a:srgbClr val="00B0F0"/>
                </a:solidFill>
              </a:rPr>
              <a:t>Term </a:t>
            </a:r>
            <a:r>
              <a:rPr lang="en-US" dirty="0">
                <a:solidFill>
                  <a:srgbClr val="00B0F0"/>
                </a:solidFill>
              </a:rPr>
              <a:t>weights not </a:t>
            </a:r>
            <a:r>
              <a:rPr lang="en-US" dirty="0" smtClean="0">
                <a:solidFill>
                  <a:srgbClr val="00B0F0"/>
                </a:solidFill>
              </a:rPr>
              <a:t>binary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dirty="0" smtClean="0">
                <a:solidFill>
                  <a:srgbClr val="00B0F0"/>
                </a:solidFill>
              </a:rPr>
              <a:t>Allows </a:t>
            </a:r>
            <a:r>
              <a:rPr lang="en-US" dirty="0">
                <a:solidFill>
                  <a:srgbClr val="00B0F0"/>
                </a:solidFill>
              </a:rPr>
              <a:t>computing a continuous degree of similarity between queries and </a:t>
            </a:r>
            <a:r>
              <a:rPr lang="en-US" dirty="0" smtClean="0">
                <a:solidFill>
                  <a:srgbClr val="00B0F0"/>
                </a:solidFill>
              </a:rPr>
              <a:t>documents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dirty="0" smtClean="0">
                <a:solidFill>
                  <a:srgbClr val="00B0F0"/>
                </a:solidFill>
              </a:rPr>
              <a:t>Allows </a:t>
            </a:r>
            <a:r>
              <a:rPr lang="en-US" dirty="0">
                <a:solidFill>
                  <a:srgbClr val="00B0F0"/>
                </a:solidFill>
              </a:rPr>
              <a:t>ranking documents according to their possible </a:t>
            </a:r>
            <a:r>
              <a:rPr lang="en-US" dirty="0" smtClean="0">
                <a:solidFill>
                  <a:srgbClr val="00B0F0"/>
                </a:solidFill>
              </a:rPr>
              <a:t>relevance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dirty="0" smtClean="0">
                <a:solidFill>
                  <a:srgbClr val="00B0F0"/>
                </a:solidFill>
              </a:rPr>
              <a:t>Allows </a:t>
            </a:r>
            <a:r>
              <a:rPr lang="en-US" dirty="0">
                <a:solidFill>
                  <a:srgbClr val="00B0F0"/>
                </a:solidFill>
              </a:rPr>
              <a:t>partial </a:t>
            </a:r>
            <a:r>
              <a:rPr lang="en-US" dirty="0" smtClean="0">
                <a:solidFill>
                  <a:srgbClr val="00B0F0"/>
                </a:solidFill>
              </a:rPr>
              <a:t>matching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Con:</a:t>
            </a:r>
            <a:endParaRPr lang="en-US" dirty="0">
              <a:solidFill>
                <a:srgbClr val="00B0F0"/>
              </a:solidFill>
            </a:endParaRPr>
          </a:p>
          <a:p>
            <a:pPr marL="233363" indent="-233363">
              <a:buFont typeface="Arial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Long documents are poorly represented because they have poor similarity values (a small scalar product and a large dimensionality</a:t>
            </a:r>
            <a:r>
              <a:rPr lang="en-US" dirty="0" smtClean="0">
                <a:solidFill>
                  <a:srgbClr val="00B0F0"/>
                </a:solidFill>
              </a:rPr>
              <a:t>)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dirty="0" smtClean="0">
                <a:solidFill>
                  <a:srgbClr val="00B0F0"/>
                </a:solidFill>
              </a:rPr>
              <a:t>Search </a:t>
            </a:r>
            <a:r>
              <a:rPr lang="en-US" dirty="0">
                <a:solidFill>
                  <a:srgbClr val="00B0F0"/>
                </a:solidFill>
              </a:rPr>
              <a:t>keywords must precisely match document terms; word substrings might result in a "false positive </a:t>
            </a:r>
            <a:r>
              <a:rPr lang="en-US" dirty="0" smtClean="0">
                <a:solidFill>
                  <a:srgbClr val="00B0F0"/>
                </a:solidFill>
              </a:rPr>
              <a:t>match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dirty="0" smtClean="0">
                <a:solidFill>
                  <a:srgbClr val="00B0F0"/>
                </a:solidFill>
              </a:rPr>
              <a:t>"</a:t>
            </a:r>
            <a:r>
              <a:rPr lang="en-US" dirty="0">
                <a:solidFill>
                  <a:srgbClr val="00B0F0"/>
                </a:solidFill>
              </a:rPr>
              <a:t>Semantic sensitivity; documents with similar context but different term vocabulary won't be associated, resulting in a "false negative </a:t>
            </a:r>
            <a:r>
              <a:rPr lang="en-US" dirty="0" smtClean="0">
                <a:solidFill>
                  <a:srgbClr val="00B0F0"/>
                </a:solidFill>
              </a:rPr>
              <a:t>match“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dirty="0" smtClean="0">
                <a:solidFill>
                  <a:srgbClr val="00B0F0"/>
                </a:solidFill>
              </a:rPr>
              <a:t>The </a:t>
            </a:r>
            <a:r>
              <a:rPr lang="en-US" dirty="0">
                <a:solidFill>
                  <a:srgbClr val="00B0F0"/>
                </a:solidFill>
              </a:rPr>
              <a:t>order in which the terms appear in the document is lost in the vector space </a:t>
            </a:r>
            <a:r>
              <a:rPr lang="en-US" dirty="0" smtClean="0">
                <a:solidFill>
                  <a:srgbClr val="00B0F0"/>
                </a:solidFill>
              </a:rPr>
              <a:t>representation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dirty="0" smtClean="0">
                <a:solidFill>
                  <a:srgbClr val="00B0F0"/>
                </a:solidFill>
              </a:rPr>
              <a:t>Theoretically </a:t>
            </a:r>
            <a:r>
              <a:rPr lang="en-US" dirty="0">
                <a:solidFill>
                  <a:srgbClr val="00B0F0"/>
                </a:solidFill>
              </a:rPr>
              <a:t>assumes terms are statistically </a:t>
            </a:r>
            <a:r>
              <a:rPr lang="en-US" dirty="0" smtClean="0">
                <a:solidFill>
                  <a:srgbClr val="00B0F0"/>
                </a:solidFill>
              </a:rPr>
              <a:t>independent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dirty="0" smtClean="0">
                <a:solidFill>
                  <a:srgbClr val="00B0F0"/>
                </a:solidFill>
              </a:rPr>
              <a:t>Weighting </a:t>
            </a:r>
            <a:r>
              <a:rPr lang="en-US" dirty="0">
                <a:solidFill>
                  <a:srgbClr val="00B0F0"/>
                </a:solidFill>
              </a:rPr>
              <a:t>is intuitive but not very formal</a:t>
            </a:r>
            <a:endParaRPr lang="en-US" dirty="0" smtClean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4496" y="4315086"/>
            <a:ext cx="3632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</a:t>
            </a:r>
            <a:r>
              <a:rPr lang="en-US" sz="1000" dirty="0"/>
              <a:t>: https://en.wikipedia.org/wiki/Vector_space_model</a:t>
            </a:r>
          </a:p>
        </p:txBody>
      </p:sp>
    </p:spTree>
    <p:extLst>
      <p:ext uri="{BB962C8B-B14F-4D97-AF65-F5344CB8AC3E}">
        <p14:creationId xmlns:p14="http://schemas.microsoft.com/office/powerpoint/2010/main" val="4222509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33</a:t>
            </a:fld>
            <a:endParaRPr lang="uk-UA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87" y="333231"/>
            <a:ext cx="1245371" cy="4364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762" y="501218"/>
            <a:ext cx="3103958" cy="285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93784" y="3220402"/>
            <a:ext cx="3286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3363"/>
            <a:r>
              <a:rPr lang="en-US" sz="1800" b="1" dirty="0" err="1" smtClean="0"/>
              <a:t>Solr</a:t>
            </a:r>
            <a:r>
              <a:rPr lang="en-US" sz="1800" b="1" dirty="0" smtClean="0"/>
              <a:t> Admin UI</a:t>
            </a:r>
          </a:p>
          <a:p>
            <a:pPr defTabSz="233363"/>
            <a:r>
              <a:rPr lang="en-US" sz="1800" b="1" dirty="0" smtClean="0"/>
              <a:t>	-&gt; Core</a:t>
            </a:r>
          </a:p>
          <a:p>
            <a:pPr defTabSz="233363"/>
            <a:r>
              <a:rPr lang="en-US" sz="1800" b="1" dirty="0" smtClean="0"/>
              <a:t>	-&gt; Query TAB</a:t>
            </a:r>
          </a:p>
          <a:p>
            <a:pPr defTabSz="233363"/>
            <a:r>
              <a:rPr lang="en-US" sz="1800" b="1" dirty="0" smtClean="0"/>
              <a:t>	-&gt; </a:t>
            </a:r>
            <a:r>
              <a:rPr lang="en-US" sz="1800" b="1" dirty="0" err="1" smtClean="0">
                <a:solidFill>
                  <a:srgbClr val="00B0F0"/>
                </a:solidFill>
              </a:rPr>
              <a:t>fl</a:t>
            </a:r>
            <a:r>
              <a:rPr lang="en-US" sz="1800" b="1" dirty="0" smtClean="0">
                <a:solidFill>
                  <a:srgbClr val="00B0F0"/>
                </a:solidFill>
              </a:rPr>
              <a:t> = * , score</a:t>
            </a:r>
          </a:p>
          <a:p>
            <a:pPr defTabSz="233363"/>
            <a:r>
              <a:rPr lang="en-US" sz="1800" b="1" dirty="0" smtClean="0"/>
              <a:t>	-&gt; </a:t>
            </a:r>
            <a:r>
              <a:rPr lang="en-US" sz="1800" b="1" dirty="0" err="1" smtClean="0"/>
              <a:t>debugQuery</a:t>
            </a:r>
            <a:r>
              <a:rPr lang="en-US" sz="1800" b="1" dirty="0" smtClean="0"/>
              <a:t>=true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67889" y="2772957"/>
            <a:ext cx="5428213" cy="188320"/>
          </a:xfrm>
          <a:prstGeom prst="rect">
            <a:avLst/>
          </a:prstGeom>
          <a:solidFill>
            <a:schemeClr val="bg1">
              <a:lumMod val="9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67889" y="1910800"/>
            <a:ext cx="5428213" cy="188320"/>
          </a:xfrm>
          <a:prstGeom prst="rect">
            <a:avLst/>
          </a:prstGeom>
          <a:solidFill>
            <a:schemeClr val="bg1">
              <a:lumMod val="9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631" y="1687268"/>
            <a:ext cx="1099958" cy="1378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70472"/>
            <a:ext cx="4527455" cy="548048"/>
          </a:xfrm>
        </p:spPr>
        <p:txBody>
          <a:bodyPr/>
          <a:lstStyle/>
          <a:p>
            <a:r>
              <a:rPr lang="en-US" dirty="0" smtClean="0"/>
              <a:t>Score: Example, Part 1 of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228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Score: Example, Part </a:t>
            </a:r>
            <a:r>
              <a:rPr lang="en-US" dirty="0" smtClean="0"/>
              <a:t>2 </a:t>
            </a:r>
            <a:r>
              <a:rPr lang="en-US" dirty="0"/>
              <a:t>of 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34</a:t>
            </a:fld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457201" y="1155469"/>
            <a:ext cx="85704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3363"/>
            <a:r>
              <a:rPr lang="en-US" dirty="0"/>
              <a:t>"</a:t>
            </a:r>
            <a:r>
              <a:rPr lang="en-US" dirty="0" err="1"/>
              <a:t>ddd</a:t>
            </a:r>
            <a:r>
              <a:rPr lang="en-US" dirty="0"/>
              <a:t>": "0.7590632 = weight(col2:three in 4) [], result of:  0.7590632 = score   </a:t>
            </a:r>
            <a:endParaRPr lang="en-US" dirty="0" smtClean="0"/>
          </a:p>
          <a:p>
            <a:pPr defTabSz="233363"/>
            <a:r>
              <a:rPr lang="en-US" dirty="0" smtClean="0"/>
              <a:t>	(</a:t>
            </a:r>
            <a:r>
              <a:rPr lang="en-US" dirty="0"/>
              <a:t>doc=4,freq=1.0 = </a:t>
            </a:r>
            <a:r>
              <a:rPr lang="en-US" dirty="0" err="1"/>
              <a:t>termFreq</a:t>
            </a:r>
            <a:r>
              <a:rPr lang="en-US" dirty="0"/>
              <a:t>=1.0), product of:    0.87546873 = </a:t>
            </a:r>
            <a:r>
              <a:rPr lang="en-US" dirty="0" err="1"/>
              <a:t>idf</a:t>
            </a:r>
            <a:r>
              <a:rPr lang="en-US" dirty="0"/>
              <a:t>(</a:t>
            </a:r>
            <a:r>
              <a:rPr lang="en-US" dirty="0" err="1"/>
              <a:t>docFreq</a:t>
            </a:r>
            <a:r>
              <a:rPr lang="en-US" dirty="0"/>
              <a:t>=2, </a:t>
            </a:r>
            <a:r>
              <a:rPr lang="en-US" dirty="0" err="1" smtClean="0"/>
              <a:t>docCount</a:t>
            </a:r>
            <a:r>
              <a:rPr lang="en-US" dirty="0" smtClean="0"/>
              <a:t>=5)</a:t>
            </a:r>
          </a:p>
          <a:p>
            <a:pPr defTabSz="233363"/>
            <a:r>
              <a:rPr lang="en-US" dirty="0"/>
              <a:t>	</a:t>
            </a:r>
            <a:r>
              <a:rPr lang="en-US" dirty="0" smtClean="0"/>
              <a:t>0.86703634 </a:t>
            </a:r>
            <a:r>
              <a:rPr lang="en-US" dirty="0"/>
              <a:t>= </a:t>
            </a:r>
            <a:r>
              <a:rPr lang="en-US" dirty="0" err="1"/>
              <a:t>tfNorm</a:t>
            </a:r>
            <a:r>
              <a:rPr lang="en-US" dirty="0"/>
              <a:t>, computed from:      1.0 = </a:t>
            </a:r>
            <a:r>
              <a:rPr lang="en-US" dirty="0" err="1"/>
              <a:t>termFreq</a:t>
            </a:r>
            <a:r>
              <a:rPr lang="en-US" dirty="0"/>
              <a:t>=1.0      1.2 = parameter k1         </a:t>
            </a:r>
            <a:endParaRPr lang="en-US" dirty="0" smtClean="0"/>
          </a:p>
          <a:p>
            <a:pPr defTabSz="233363"/>
            <a:r>
              <a:rPr lang="en-US" dirty="0"/>
              <a:t>	</a:t>
            </a:r>
            <a:r>
              <a:rPr lang="en-US" dirty="0" smtClean="0"/>
              <a:t>0.75 </a:t>
            </a:r>
            <a:r>
              <a:rPr lang="en-US" dirty="0"/>
              <a:t>= parameter b      3.8 = </a:t>
            </a:r>
            <a:r>
              <a:rPr lang="en-US" dirty="0" err="1"/>
              <a:t>avgFieldLength</a:t>
            </a:r>
            <a:r>
              <a:rPr lang="en-US" dirty="0"/>
              <a:t>      5.2244897 = </a:t>
            </a:r>
            <a:r>
              <a:rPr lang="en-US" dirty="0" err="1" smtClean="0"/>
              <a:t>fieldLength</a:t>
            </a:r>
            <a:r>
              <a:rPr lang="en-US" dirty="0" smtClean="0"/>
              <a:t>“</a:t>
            </a:r>
          </a:p>
          <a:p>
            <a:pPr defTabSz="233363"/>
            <a:endParaRPr lang="en-US" dirty="0"/>
          </a:p>
          <a:p>
            <a:pPr defTabSz="233363"/>
            <a:r>
              <a:rPr lang="en-US" dirty="0" smtClean="0"/>
              <a:t>"</a:t>
            </a:r>
            <a:r>
              <a:rPr lang="en-US" dirty="0" err="1"/>
              <a:t>eee</a:t>
            </a:r>
            <a:r>
              <a:rPr lang="en-US" dirty="0"/>
              <a:t>": "0.6454073 = weight(col2:three in 0) [], result of:  0.6454073 = score   </a:t>
            </a:r>
            <a:endParaRPr lang="en-US" dirty="0" smtClean="0"/>
          </a:p>
          <a:p>
            <a:pPr defTabSz="233363"/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doc=0,freq=1.0 = </a:t>
            </a:r>
            <a:r>
              <a:rPr lang="en-US" dirty="0" err="1"/>
              <a:t>termFreq</a:t>
            </a:r>
            <a:r>
              <a:rPr lang="en-US" dirty="0"/>
              <a:t>=1.0), product of:    0.87546873 = </a:t>
            </a:r>
            <a:r>
              <a:rPr lang="en-US" dirty="0" err="1"/>
              <a:t>idf</a:t>
            </a:r>
            <a:r>
              <a:rPr lang="en-US" dirty="0"/>
              <a:t>(</a:t>
            </a:r>
            <a:r>
              <a:rPr lang="en-US" dirty="0" err="1"/>
              <a:t>docFreq</a:t>
            </a:r>
            <a:r>
              <a:rPr lang="en-US" dirty="0"/>
              <a:t>=2, </a:t>
            </a:r>
            <a:r>
              <a:rPr lang="en-US" dirty="0" err="1"/>
              <a:t>docCount</a:t>
            </a:r>
            <a:r>
              <a:rPr lang="en-US" dirty="0"/>
              <a:t>=5)       </a:t>
            </a:r>
            <a:endParaRPr lang="en-US" dirty="0" smtClean="0"/>
          </a:p>
          <a:p>
            <a:pPr defTabSz="233363"/>
            <a:r>
              <a:rPr lang="en-US" dirty="0"/>
              <a:t>	</a:t>
            </a:r>
            <a:r>
              <a:rPr lang="en-US" dirty="0" smtClean="0"/>
              <a:t>0.73721343 </a:t>
            </a:r>
            <a:r>
              <a:rPr lang="en-US" dirty="0"/>
              <a:t>= </a:t>
            </a:r>
            <a:r>
              <a:rPr lang="en-US" dirty="0" err="1"/>
              <a:t>tfNorm</a:t>
            </a:r>
            <a:r>
              <a:rPr lang="en-US" dirty="0"/>
              <a:t>, computed from:      1.0 = </a:t>
            </a:r>
            <a:r>
              <a:rPr lang="en-US" dirty="0" err="1"/>
              <a:t>termFreq</a:t>
            </a:r>
            <a:r>
              <a:rPr lang="en-US" dirty="0"/>
              <a:t>=1.0      1.2 = parameter k1         </a:t>
            </a:r>
            <a:endParaRPr lang="en-US" dirty="0" smtClean="0"/>
          </a:p>
          <a:p>
            <a:pPr defTabSz="233363"/>
            <a:r>
              <a:rPr lang="en-US" dirty="0"/>
              <a:t>	</a:t>
            </a:r>
            <a:r>
              <a:rPr lang="en-US" dirty="0" smtClean="0"/>
              <a:t>0.75 </a:t>
            </a:r>
            <a:r>
              <a:rPr lang="en-US" dirty="0"/>
              <a:t>= parameter b      3.8 = </a:t>
            </a:r>
            <a:r>
              <a:rPr lang="en-US" dirty="0" err="1"/>
              <a:t>avgFieldLength</a:t>
            </a:r>
            <a:r>
              <a:rPr lang="en-US" dirty="0"/>
              <a:t>      7.111111 = </a:t>
            </a:r>
            <a:r>
              <a:rPr lang="en-US" dirty="0" err="1"/>
              <a:t>fieldLength</a:t>
            </a:r>
            <a:r>
              <a:rPr lang="en-US" dirty="0"/>
              <a:t>"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098999" y="3311842"/>
            <a:ext cx="3286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3363"/>
            <a:r>
              <a:rPr lang="en-US" sz="1800" b="1" dirty="0" err="1" smtClean="0"/>
              <a:t>Solr</a:t>
            </a:r>
            <a:r>
              <a:rPr lang="en-US" sz="1800" b="1" dirty="0" smtClean="0"/>
              <a:t> Admin UI</a:t>
            </a:r>
          </a:p>
          <a:p>
            <a:pPr defTabSz="233363"/>
            <a:r>
              <a:rPr lang="en-US" sz="1800" b="1" dirty="0" smtClean="0"/>
              <a:t>	-&gt; Core</a:t>
            </a:r>
          </a:p>
          <a:p>
            <a:pPr defTabSz="233363"/>
            <a:r>
              <a:rPr lang="en-US" sz="1800" b="1" dirty="0" smtClean="0"/>
              <a:t>	-&gt; Query TAB</a:t>
            </a:r>
          </a:p>
          <a:p>
            <a:pPr defTabSz="233363"/>
            <a:r>
              <a:rPr lang="en-US" sz="1800" b="1" dirty="0" smtClean="0"/>
              <a:t>	-&gt; </a:t>
            </a:r>
            <a:r>
              <a:rPr lang="en-US" sz="1800" b="1" dirty="0" err="1" smtClean="0"/>
              <a:t>fl</a:t>
            </a:r>
            <a:r>
              <a:rPr lang="en-US" sz="1800" b="1" dirty="0" smtClean="0"/>
              <a:t> = * , score</a:t>
            </a:r>
          </a:p>
          <a:p>
            <a:pPr defTabSz="233363"/>
            <a:r>
              <a:rPr lang="en-US" sz="1800" b="1" dirty="0" smtClean="0"/>
              <a:t>	-&gt; </a:t>
            </a:r>
            <a:r>
              <a:rPr lang="en-US" sz="1800" b="1" dirty="0" err="1" smtClean="0">
                <a:solidFill>
                  <a:srgbClr val="00B0F0"/>
                </a:solidFill>
              </a:rPr>
              <a:t>debugQuery</a:t>
            </a:r>
            <a:r>
              <a:rPr lang="en-US" sz="1800" b="1" dirty="0" smtClean="0">
                <a:solidFill>
                  <a:srgbClr val="00B0F0"/>
                </a:solidFill>
              </a:rPr>
              <a:t>=true</a:t>
            </a:r>
          </a:p>
        </p:txBody>
      </p:sp>
    </p:spTree>
    <p:extLst>
      <p:ext uri="{BB962C8B-B14F-4D97-AF65-F5344CB8AC3E}">
        <p14:creationId xmlns:p14="http://schemas.microsoft.com/office/powerpoint/2010/main" val="1665984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Scoring: q and </a:t>
            </a:r>
            <a:r>
              <a:rPr lang="en-US" dirty="0" err="1" smtClean="0"/>
              <a:t>fq</a:t>
            </a:r>
            <a:r>
              <a:rPr lang="en-US" dirty="0" smtClean="0"/>
              <a:t> (</a:t>
            </a:r>
            <a:r>
              <a:rPr lang="en-US" dirty="0" err="1" smtClean="0"/>
              <a:t>fq</a:t>
            </a:r>
            <a:r>
              <a:rPr lang="en-US" dirty="0" smtClean="0"/>
              <a:t>, not covered yet)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35</a:t>
            </a:fld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191192" y="1221969"/>
            <a:ext cx="43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lvl="1" indent="-233363" defTabSz="457200">
              <a:buFont typeface="Arial" pitchFamily="34" charset="0"/>
              <a:buChar char="•"/>
            </a:pPr>
            <a:r>
              <a:rPr lang="en-US" sz="1800" dirty="0" smtClean="0"/>
              <a:t>Most queries thus far (JSON) have been “q”, query predicate</a:t>
            </a:r>
          </a:p>
          <a:p>
            <a:pPr marL="233363" lvl="1" indent="-233363" defTabSz="457200">
              <a:buFont typeface="Arial" pitchFamily="34" charset="0"/>
              <a:buChar char="•"/>
            </a:pPr>
            <a:r>
              <a:rPr lang="en-US" sz="1800" dirty="0" smtClean="0"/>
              <a:t>“</a:t>
            </a:r>
            <a:r>
              <a:rPr lang="en-US" sz="1800" dirty="0" err="1" smtClean="0"/>
              <a:t>fq</a:t>
            </a:r>
            <a:r>
              <a:rPr lang="en-US" sz="1800" dirty="0" smtClean="0"/>
              <a:t>” are a further set of predicates applied to the results of “q”</a:t>
            </a:r>
          </a:p>
          <a:p>
            <a:pPr marL="457200" lvl="2" indent="-223838" defTabSz="457200">
              <a:buFontTx/>
              <a:buChar char="-"/>
            </a:pPr>
            <a:r>
              <a:rPr lang="en-US" sz="1800" dirty="0" smtClean="0"/>
              <a:t>Not a correlated </a:t>
            </a:r>
            <a:r>
              <a:rPr lang="en-US" sz="1800" dirty="0" err="1" smtClean="0"/>
              <a:t>subquery</a:t>
            </a:r>
            <a:r>
              <a:rPr lang="en-US" sz="1800" dirty="0" smtClean="0"/>
              <a:t> or similar, (no new columns, rows)</a:t>
            </a:r>
          </a:p>
          <a:p>
            <a:pPr marL="457200" lvl="2" indent="-223838" defTabSz="457200">
              <a:buFontTx/>
              <a:buChar char="-"/>
            </a:pPr>
            <a:r>
              <a:rPr lang="en-US" sz="1800" dirty="0" smtClean="0"/>
              <a:t>Just further (filtering)</a:t>
            </a:r>
          </a:p>
          <a:p>
            <a:pPr marL="457200" lvl="2" indent="-223838" defTabSz="457200">
              <a:buFontTx/>
              <a:buChar char="-"/>
            </a:pPr>
            <a:endParaRPr lang="en-US" sz="1800" dirty="0"/>
          </a:p>
          <a:p>
            <a:pPr marL="233363" lvl="1" indent="-233363" defTabSz="457200">
              <a:buFont typeface="Arial" pitchFamily="34" charset="0"/>
              <a:buChar char="•"/>
            </a:pPr>
            <a:r>
              <a:rPr lang="en-US" sz="1800" dirty="0" err="1" smtClean="0">
                <a:solidFill>
                  <a:srgbClr val="00B0F0"/>
                </a:solidFill>
              </a:rPr>
              <a:t>fq</a:t>
            </a:r>
            <a:r>
              <a:rPr lang="en-US" sz="1800" dirty="0" smtClean="0">
                <a:solidFill>
                  <a:srgbClr val="00B0F0"/>
                </a:solidFill>
              </a:rPr>
              <a:t> filter activity does not affect score</a:t>
            </a:r>
          </a:p>
        </p:txBody>
      </p:sp>
    </p:spTree>
    <p:extLst>
      <p:ext uri="{BB962C8B-B14F-4D97-AF65-F5344CB8AC3E}">
        <p14:creationId xmlns:p14="http://schemas.microsoft.com/office/powerpoint/2010/main" val="10888781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3812" y="555993"/>
            <a:ext cx="4472246" cy="548048"/>
          </a:xfrm>
        </p:spPr>
        <p:txBody>
          <a:bodyPr/>
          <a:lstStyle/>
          <a:p>
            <a:r>
              <a:rPr lang="en-US" dirty="0" smtClean="0"/>
              <a:t>Boosting: Index and Query, Positive and Negative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36</a:t>
            </a:fld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232755" y="315220"/>
            <a:ext cx="547808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 defTabSz="233363">
              <a:buFont typeface="Arial" pitchFamily="34" charset="0"/>
              <a:buChar char="•"/>
            </a:pPr>
            <a:r>
              <a:rPr lang="en-US" sz="1800" dirty="0" smtClean="0"/>
              <a:t>Index time, No  (</a:t>
            </a:r>
            <a:r>
              <a:rPr lang="en-US" sz="1800" dirty="0" err="1" smtClean="0"/>
              <a:t>Solr</a:t>
            </a:r>
            <a:r>
              <a:rPr lang="en-US" sz="1800" dirty="0" smtClean="0"/>
              <a:t>, Yes)</a:t>
            </a:r>
          </a:p>
          <a:p>
            <a:pPr marL="233363" indent="-233363" defTabSz="233363">
              <a:buFont typeface="Arial" pitchFamily="34" charset="0"/>
              <a:buChar char="•"/>
            </a:pPr>
            <a:r>
              <a:rPr lang="en-US" sz="1800" dirty="0" smtClean="0"/>
              <a:t>Query time, Yes</a:t>
            </a:r>
          </a:p>
          <a:p>
            <a:pPr marL="233363" indent="-233363" defTabSz="233363">
              <a:buFont typeface="Arial" pitchFamily="34" charset="0"/>
              <a:buChar char="•"/>
            </a:pPr>
            <a:endParaRPr lang="en-US" sz="1800" dirty="0"/>
          </a:p>
          <a:p>
            <a:pPr marL="233363" indent="-233363" defTabSz="233363">
              <a:buFont typeface="Arial" pitchFamily="34" charset="0"/>
              <a:buChar char="•"/>
            </a:pPr>
            <a:r>
              <a:rPr lang="en-US" sz="1800" dirty="0" smtClean="0"/>
              <a:t>Using boost, </a:t>
            </a:r>
            <a:r>
              <a:rPr lang="en-US" sz="1800" dirty="0" err="1" smtClean="0"/>
              <a:t>omitNorms</a:t>
            </a:r>
            <a:r>
              <a:rPr lang="en-US" sz="1800" dirty="0" smtClean="0"/>
              <a:t>=false</a:t>
            </a:r>
          </a:p>
          <a:p>
            <a:pPr marL="233363" indent="-233363" defTabSz="233363">
              <a:buFont typeface="Arial" pitchFamily="34" charset="0"/>
              <a:buChar char="•"/>
            </a:pPr>
            <a:r>
              <a:rPr lang="en-US" sz="1800" dirty="0" smtClean="0"/>
              <a:t>(Not  boost, save space, = true)</a:t>
            </a:r>
          </a:p>
          <a:p>
            <a:pPr marL="233363" indent="-233363" defTabSz="233363">
              <a:buFont typeface="Arial" pitchFamily="34" charset="0"/>
              <a:buChar char="•"/>
            </a:pPr>
            <a:endParaRPr lang="en-US" sz="1800" dirty="0" smtClean="0"/>
          </a:p>
          <a:p>
            <a:pPr defTabSz="233363"/>
            <a:r>
              <a:rPr lang="en-US" dirty="0">
                <a:latin typeface="Courier New" pitchFamily="49" charset="0"/>
                <a:cs typeface="Courier New" pitchFamily="49" charset="0"/>
              </a:rPr>
              <a:t> col4  | col5  | col5</a:t>
            </a:r>
          </a:p>
          <a:p>
            <a:pPr defTabSz="233363"/>
            <a:r>
              <a:rPr lang="en-US" dirty="0">
                <a:latin typeface="Courier New" pitchFamily="49" charset="0"/>
                <a:cs typeface="Courier New" pitchFamily="49" charset="0"/>
              </a:rPr>
              <a:t>-------+-------+-------</a:t>
            </a:r>
          </a:p>
          <a:p>
            <a:pPr defTabSz="233363"/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David | Chuck | Chuck</a:t>
            </a:r>
          </a:p>
          <a:p>
            <a:pPr defTabSz="233363"/>
            <a:r>
              <a:rPr lang="en-US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Chuck |  Mary |  Mary</a:t>
            </a:r>
          </a:p>
          <a:p>
            <a:pPr defTabSz="233363"/>
            <a:r>
              <a:rPr lang="en-US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Chuck | David | David</a:t>
            </a:r>
          </a:p>
          <a:p>
            <a:pPr defTabSz="233363"/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aaa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|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aaa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|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aaa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defTabSz="233363"/>
            <a:endParaRPr lang="en-US" sz="1800" dirty="0"/>
          </a:p>
          <a:p>
            <a:pPr defTabSz="233363"/>
            <a:r>
              <a:rPr lang="en-US" sz="1800" dirty="0"/>
              <a:t>SELECT * FROM t6 </a:t>
            </a:r>
            <a:endParaRPr lang="en-US" sz="1800" dirty="0" smtClean="0"/>
          </a:p>
          <a:p>
            <a:pPr defTabSz="233363"/>
            <a:r>
              <a:rPr lang="en-US" sz="1800" dirty="0" smtClean="0"/>
              <a:t>WHERE </a:t>
            </a:r>
            <a:r>
              <a:rPr lang="en-US" sz="1800" dirty="0" err="1"/>
              <a:t>solr_query</a:t>
            </a:r>
            <a:r>
              <a:rPr lang="en-US" sz="1800" dirty="0"/>
              <a:t> =    </a:t>
            </a:r>
            <a:endParaRPr lang="en-US" sz="1800" dirty="0" smtClean="0"/>
          </a:p>
          <a:p>
            <a:pPr defTabSz="233363"/>
            <a:r>
              <a:rPr lang="en-US" sz="1800" dirty="0"/>
              <a:t>	</a:t>
            </a:r>
            <a:r>
              <a:rPr lang="en-US" sz="1800" dirty="0" smtClean="0"/>
              <a:t>'{ </a:t>
            </a:r>
            <a:r>
              <a:rPr lang="en-US" sz="1800" dirty="0"/>
              <a:t>"q" : "(col73:%huck^8 </a:t>
            </a:r>
            <a:r>
              <a:rPr lang="en-US" sz="1800" dirty="0" smtClean="0"/>
              <a:t> OR  </a:t>
            </a:r>
          </a:p>
          <a:p>
            <a:pPr defTabSz="233363"/>
            <a:r>
              <a:rPr lang="en-US" sz="1800" dirty="0"/>
              <a:t>	</a:t>
            </a:r>
            <a:r>
              <a:rPr lang="en-US" sz="1800" dirty="0" smtClean="0"/>
              <a:t>col74:chuck~1</a:t>
            </a:r>
            <a:r>
              <a:rPr lang="en-US" sz="1800" dirty="0"/>
              <a:t>)" </a:t>
            </a:r>
            <a:r>
              <a:rPr lang="en-US" sz="1800" dirty="0" smtClean="0"/>
              <a:t> }' </a:t>
            </a:r>
            <a:r>
              <a:rPr lang="en-US" sz="1800" dirty="0"/>
              <a:t>;</a:t>
            </a:r>
            <a:endParaRPr lang="en-US" sz="1800" dirty="0" smtClean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247806" y="1428534"/>
            <a:ext cx="0" cy="263513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88624" y="1471353"/>
            <a:ext cx="43974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 defTabSz="233363"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00B0F0"/>
                </a:solidFill>
              </a:rPr>
              <a:t>Caret; </a:t>
            </a:r>
            <a:r>
              <a:rPr lang="en-US" sz="1800" dirty="0" err="1" smtClean="0">
                <a:solidFill>
                  <a:srgbClr val="00B0F0"/>
                </a:solidFill>
              </a:rPr>
              <a:t>pos</a:t>
            </a:r>
            <a:r>
              <a:rPr lang="en-US" sz="1800" dirty="0" smtClean="0">
                <a:solidFill>
                  <a:srgbClr val="00B0F0"/>
                </a:solidFill>
              </a:rPr>
              <a:t> value , alter the score for the given predicate </a:t>
            </a:r>
            <a:r>
              <a:rPr lang="en-US" dirty="0" smtClean="0">
                <a:solidFill>
                  <a:srgbClr val="00B0F0"/>
                </a:solidFill>
              </a:rPr>
              <a:t>(Only </a:t>
            </a:r>
            <a:r>
              <a:rPr lang="en-US" dirty="0" err="1" smtClean="0">
                <a:solidFill>
                  <a:srgbClr val="00B0F0"/>
                </a:solidFill>
              </a:rPr>
              <a:t>Lucene</a:t>
            </a:r>
            <a:r>
              <a:rPr lang="en-US" dirty="0" smtClean="0">
                <a:solidFill>
                  <a:srgbClr val="00B0F0"/>
                </a:solidFill>
              </a:rPr>
              <a:t> supports </a:t>
            </a:r>
            <a:r>
              <a:rPr lang="en-US" dirty="0" err="1" smtClean="0">
                <a:solidFill>
                  <a:srgbClr val="00B0F0"/>
                </a:solidFill>
              </a:rPr>
              <a:t>neg</a:t>
            </a:r>
            <a:r>
              <a:rPr lang="en-US" dirty="0" smtClean="0">
                <a:solidFill>
                  <a:srgbClr val="00B0F0"/>
                </a:solidFill>
              </a:rPr>
              <a:t> boost; </a:t>
            </a:r>
            <a:r>
              <a:rPr lang="en-US" dirty="0" err="1" smtClean="0">
                <a:solidFill>
                  <a:srgbClr val="00B0F0"/>
                </a:solidFill>
              </a:rPr>
              <a:t>Solr</a:t>
            </a:r>
            <a:r>
              <a:rPr lang="en-US" dirty="0" smtClean="0">
                <a:solidFill>
                  <a:srgbClr val="00B0F0"/>
                </a:solidFill>
              </a:rPr>
              <a:t> and thus DSE doesn’t)</a:t>
            </a:r>
          </a:p>
          <a:p>
            <a:pPr marL="233363" indent="-233363" defTabSz="233363">
              <a:buFont typeface="Arial" pitchFamily="34" charset="0"/>
              <a:buChar char="•"/>
            </a:pPr>
            <a:endParaRPr lang="en-US" sz="1800" dirty="0">
              <a:solidFill>
                <a:srgbClr val="00B0F0"/>
              </a:solidFill>
            </a:endParaRPr>
          </a:p>
          <a:p>
            <a:pPr marL="233363" indent="-233363" defTabSz="233363"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00B0F0"/>
                </a:solidFill>
              </a:rPr>
              <a:t>Tilde (unrelated to boost) </a:t>
            </a:r>
            <a:r>
              <a:rPr lang="en-US" sz="1800" dirty="0">
                <a:solidFill>
                  <a:srgbClr val="00B0F0"/>
                </a:solidFill>
              </a:rPr>
              <a:t>H</a:t>
            </a:r>
            <a:r>
              <a:rPr lang="en-US" sz="1800" dirty="0" smtClean="0">
                <a:solidFill>
                  <a:srgbClr val="00B0F0"/>
                </a:solidFill>
              </a:rPr>
              <a:t>ow many character misspellings</a:t>
            </a:r>
          </a:p>
          <a:p>
            <a:pPr lvl="2" defTabSz="233363"/>
            <a:r>
              <a:rPr lang="en-US" sz="1800" dirty="0" smtClean="0">
                <a:solidFill>
                  <a:srgbClr val="00B0F0"/>
                </a:solidFill>
              </a:rPr>
              <a:t>		(Low numbers only.)</a:t>
            </a:r>
          </a:p>
        </p:txBody>
      </p:sp>
    </p:spTree>
    <p:extLst>
      <p:ext uri="{BB962C8B-B14F-4D97-AF65-F5344CB8AC3E}">
        <p14:creationId xmlns:p14="http://schemas.microsoft.com/office/powerpoint/2010/main" val="902775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Remainder of Field Type, Field </a:t>
            </a:r>
            <a:r>
              <a:rPr lang="en-US" dirty="0"/>
              <a:t>A</a:t>
            </a:r>
            <a:r>
              <a:rPr lang="en-US" dirty="0" smtClean="0"/>
              <a:t>ttributes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37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16343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Matching pairs – Match the </a:t>
            </a:r>
            <a:r>
              <a:rPr lang="en-US" dirty="0" smtClean="0"/>
              <a:t>field type and field properties </a:t>
            </a:r>
            <a:r>
              <a:rPr lang="en-US" dirty="0"/>
              <a:t>on the right with the </a:t>
            </a:r>
            <a:r>
              <a:rPr lang="en-US" dirty="0" smtClean="0"/>
              <a:t>correct term </a:t>
            </a:r>
            <a:r>
              <a:rPr lang="en-US" dirty="0"/>
              <a:t>on the left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Lab: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38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88377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Type, Field, Attributes: Covered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39</a:t>
            </a:fld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776717" y="1395342"/>
            <a:ext cx="170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Field Type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527" y="2621040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061199" y="261034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70C0"/>
                </a:solidFill>
              </a:rPr>
              <a:t>Type</a:t>
            </a: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527" y="2108736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557020" y="1395342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Field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6316" y="211789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70C0"/>
                </a:solidFill>
              </a:rPr>
              <a:t>Name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35175" y="262561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70C0"/>
                </a:solidFill>
              </a:rPr>
              <a:t>Class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22351" y="209121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70C0"/>
                </a:solidFill>
              </a:rPr>
              <a:t>Name</a:t>
            </a:r>
          </a:p>
        </p:txBody>
      </p:sp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871" y="2625618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871" y="2108736"/>
            <a:ext cx="378488" cy="3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Curved Connector 20"/>
          <p:cNvCxnSpPr/>
          <p:nvPr/>
        </p:nvCxnSpPr>
        <p:spPr>
          <a:xfrm rot="10800000" flipV="1">
            <a:off x="3349952" y="1626174"/>
            <a:ext cx="1529699" cy="354056"/>
          </a:xfrm>
          <a:prstGeom prst="curvedConnector3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93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Discussion Lab: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38217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603" y="558392"/>
            <a:ext cx="4384652" cy="548048"/>
          </a:xfrm>
        </p:spPr>
        <p:txBody>
          <a:bodyPr/>
          <a:lstStyle/>
          <a:p>
            <a:r>
              <a:rPr lang="en-US" dirty="0" smtClean="0"/>
              <a:t>Field Type, Field, Attributes: Covered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40</a:t>
            </a:fld>
            <a:endParaRPr lang="uk-UA" dirty="0"/>
          </a:p>
        </p:txBody>
      </p:sp>
      <p:sp>
        <p:nvSpPr>
          <p:cNvPr id="18" name="TextBox 17"/>
          <p:cNvSpPr txBox="1"/>
          <p:nvPr/>
        </p:nvSpPr>
        <p:spPr>
          <a:xfrm>
            <a:off x="349714" y="2357042"/>
            <a:ext cx="2233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70C0"/>
                </a:solidFill>
              </a:rPr>
              <a:t>Highlighting, false=N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315" y="1779802"/>
            <a:ext cx="1912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70C0"/>
                </a:solidFill>
              </a:rPr>
              <a:t>Boosting, false=Y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66839" y="932374"/>
            <a:ext cx="1127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stored=</a:t>
            </a:r>
            <a:r>
              <a:rPr lang="en-US" sz="1600" b="1" dirty="0" err="1" smtClean="0">
                <a:solidFill>
                  <a:srgbClr val="0070C0"/>
                </a:solidFill>
              </a:rPr>
              <a:t>t|f</a:t>
            </a:r>
            <a:endParaRPr lang="en-US" sz="1600" b="1" dirty="0" smtClean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66839" y="254574"/>
            <a:ext cx="146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indexed=true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66839" y="1610174"/>
            <a:ext cx="1856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70C0"/>
                </a:solidFill>
              </a:rPr>
              <a:t>multiValued</a:t>
            </a:r>
            <a:r>
              <a:rPr lang="en-US" sz="1600" b="1" dirty="0" smtClean="0">
                <a:solidFill>
                  <a:srgbClr val="0070C0"/>
                </a:solidFill>
              </a:rPr>
              <a:t>=true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66839" y="1271274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70C0"/>
                </a:solidFill>
              </a:rPr>
              <a:t>docValues</a:t>
            </a:r>
            <a:r>
              <a:rPr lang="en-US" sz="1600" b="1" dirty="0" smtClean="0">
                <a:solidFill>
                  <a:srgbClr val="0070C0"/>
                </a:solidFill>
              </a:rPr>
              <a:t>=</a:t>
            </a:r>
            <a:r>
              <a:rPr lang="en-US" sz="1600" b="1" dirty="0" err="1" smtClean="0">
                <a:solidFill>
                  <a:srgbClr val="0070C0"/>
                </a:solidFill>
              </a:rPr>
              <a:t>t|f</a:t>
            </a:r>
            <a:endParaRPr lang="en-US" sz="1600" b="1" dirty="0" smtClean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66839" y="2287974"/>
            <a:ext cx="1241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default=</a:t>
            </a:r>
            <a:r>
              <a:rPr lang="en-US" sz="1600" b="1" i="1" dirty="0" err="1" smtClean="0">
                <a:solidFill>
                  <a:srgbClr val="0070C0"/>
                </a:solidFill>
              </a:rPr>
              <a:t>str</a:t>
            </a:r>
            <a:endParaRPr lang="en-US" sz="1600" b="1" i="1" dirty="0" smtClean="0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66839" y="2982866"/>
            <a:ext cx="2608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70C0"/>
                </a:solidFill>
              </a:rPr>
              <a:t>positionIncrementGap</a:t>
            </a:r>
            <a:r>
              <a:rPr lang="en-US" sz="1600" b="1" dirty="0" smtClean="0">
                <a:solidFill>
                  <a:srgbClr val="0070C0"/>
                </a:solidFill>
              </a:rPr>
              <a:t>=n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66839" y="2626874"/>
            <a:ext cx="1786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70C0"/>
                </a:solidFill>
              </a:rPr>
              <a:t>precisionStep</a:t>
            </a:r>
            <a:r>
              <a:rPr lang="en-US" sz="1600" b="1" dirty="0" smtClean="0">
                <a:solidFill>
                  <a:srgbClr val="0070C0"/>
                </a:solidFill>
              </a:rPr>
              <a:t>=n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66839" y="3304674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70C0"/>
                </a:solidFill>
              </a:rPr>
              <a:t>termVectors</a:t>
            </a:r>
            <a:r>
              <a:rPr lang="en-US" sz="1600" b="1" dirty="0" smtClean="0">
                <a:solidFill>
                  <a:srgbClr val="0070C0"/>
                </a:solidFill>
              </a:rPr>
              <a:t>=</a:t>
            </a:r>
            <a:r>
              <a:rPr lang="en-US" sz="1600" b="1" dirty="0" err="1" smtClean="0">
                <a:solidFill>
                  <a:srgbClr val="0070C0"/>
                </a:solidFill>
              </a:rPr>
              <a:t>t|f</a:t>
            </a:r>
            <a:endParaRPr lang="en-US" sz="1600" b="1" dirty="0" smtClean="0">
              <a:solidFill>
                <a:srgbClr val="0070C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66839" y="593474"/>
            <a:ext cx="1547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indexed=false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166839" y="1949074"/>
            <a:ext cx="1936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70C0"/>
                </a:solidFill>
              </a:rPr>
              <a:t>multiValued</a:t>
            </a:r>
            <a:r>
              <a:rPr lang="en-US" sz="1600" b="1" dirty="0" smtClean="0">
                <a:solidFill>
                  <a:srgbClr val="0070C0"/>
                </a:solidFill>
              </a:rPr>
              <a:t>=false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66839" y="3643574"/>
            <a:ext cx="1869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70C0"/>
                </a:solidFill>
              </a:rPr>
              <a:t>termPositions</a:t>
            </a:r>
            <a:r>
              <a:rPr lang="en-US" sz="1600" b="1" dirty="0" smtClean="0">
                <a:solidFill>
                  <a:srgbClr val="0070C0"/>
                </a:solidFill>
              </a:rPr>
              <a:t>=</a:t>
            </a:r>
            <a:r>
              <a:rPr lang="en-US" sz="1600" b="1" dirty="0" err="1" smtClean="0">
                <a:solidFill>
                  <a:srgbClr val="0070C0"/>
                </a:solidFill>
              </a:rPr>
              <a:t>t|f</a:t>
            </a:r>
            <a:endParaRPr lang="en-US" sz="1600" b="1" dirty="0" smtClean="0">
              <a:solidFill>
                <a:srgbClr val="0070C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66839" y="3982474"/>
            <a:ext cx="1654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70C0"/>
                </a:solidFill>
              </a:rPr>
              <a:t>termOffsets</a:t>
            </a:r>
            <a:r>
              <a:rPr lang="en-US" sz="1600" b="1" dirty="0" smtClean="0">
                <a:solidFill>
                  <a:srgbClr val="0070C0"/>
                </a:solidFill>
              </a:rPr>
              <a:t>=</a:t>
            </a:r>
            <a:r>
              <a:rPr lang="en-US" sz="1600" b="1" dirty="0" err="1" smtClean="0">
                <a:solidFill>
                  <a:srgbClr val="0070C0"/>
                </a:solidFill>
              </a:rPr>
              <a:t>t|f</a:t>
            </a:r>
            <a:endParaRPr lang="en-US" sz="1600" b="1" dirty="0" smtClean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66839" y="4321378"/>
            <a:ext cx="1584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70C0"/>
                </a:solidFill>
              </a:rPr>
              <a:t>omitNorms</a:t>
            </a:r>
            <a:r>
              <a:rPr lang="en-US" sz="1600" b="1" dirty="0" smtClean="0">
                <a:solidFill>
                  <a:srgbClr val="0070C0"/>
                </a:solidFill>
              </a:rPr>
              <a:t>=</a:t>
            </a:r>
            <a:r>
              <a:rPr lang="en-US" sz="1600" b="1" dirty="0" err="1" smtClean="0">
                <a:solidFill>
                  <a:srgbClr val="0070C0"/>
                </a:solidFill>
              </a:rPr>
              <a:t>t|f</a:t>
            </a:r>
            <a:endParaRPr lang="en-US" sz="1600" b="1" dirty="0" smtClean="0">
              <a:solidFill>
                <a:srgbClr val="0070C0"/>
              </a:solidFill>
            </a:endParaRPr>
          </a:p>
        </p:txBody>
      </p:sp>
      <p:pic>
        <p:nvPicPr>
          <p:cNvPr id="3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306917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641426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975935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1310444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1644953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2313971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1979462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2648480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2982989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3317498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3652007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3986516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4321028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837027" y="3511520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70C0"/>
                </a:solidFill>
              </a:rPr>
              <a:t>(Space savings)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68337" y="2934282"/>
            <a:ext cx="2114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70C0"/>
                </a:solidFill>
              </a:rPr>
              <a:t>(Irrelevant, ignored)</a:t>
            </a:r>
          </a:p>
        </p:txBody>
      </p:sp>
      <p:pic>
        <p:nvPicPr>
          <p:cNvPr id="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687" y="1792673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687" y="2362753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687" y="2932833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687" y="3502912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880309" y="1202562"/>
            <a:ext cx="1702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70C0"/>
                </a:solidFill>
              </a:rPr>
              <a:t>Word Proximity</a:t>
            </a:r>
          </a:p>
        </p:txBody>
      </p:sp>
      <p:pic>
        <p:nvPicPr>
          <p:cNvPr id="5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9" y="1222593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7" name="Curved Connector 56"/>
          <p:cNvCxnSpPr/>
          <p:nvPr/>
        </p:nvCxnSpPr>
        <p:spPr>
          <a:xfrm rot="10800000" flipV="1">
            <a:off x="3624270" y="1885980"/>
            <a:ext cx="1529699" cy="354056"/>
          </a:xfrm>
          <a:prstGeom prst="curvedConnector3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234572" y="4031398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err="1" smtClean="0">
                <a:solidFill>
                  <a:srgbClr val="0070C0"/>
                </a:solidFill>
              </a:rPr>
              <a:t>multiValued</a:t>
            </a:r>
            <a:endParaRPr lang="en-US" sz="1600" b="1" dirty="0" smtClean="0">
              <a:solidFill>
                <a:srgbClr val="0070C0"/>
              </a:solidFill>
            </a:endParaRPr>
          </a:p>
        </p:txBody>
      </p:sp>
      <p:pic>
        <p:nvPicPr>
          <p:cNvPr id="5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713" y="4022790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76213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3474"/>
            <a:ext cx="4490815" cy="548048"/>
          </a:xfrm>
        </p:spPr>
        <p:txBody>
          <a:bodyPr/>
          <a:lstStyle/>
          <a:p>
            <a:r>
              <a:rPr lang="en-US" dirty="0"/>
              <a:t>Field Type, Field, Attributes: Covered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41</a:t>
            </a:fld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6166839" y="932374"/>
            <a:ext cx="1127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stored=</a:t>
            </a:r>
            <a:r>
              <a:rPr lang="en-US" sz="1600" b="1" dirty="0" err="1" smtClean="0">
                <a:solidFill>
                  <a:srgbClr val="0070C0"/>
                </a:solidFill>
              </a:rPr>
              <a:t>t|f</a:t>
            </a:r>
            <a:endParaRPr lang="en-US" sz="1600" b="1" dirty="0" smtClean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66839" y="254574"/>
            <a:ext cx="146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indexed=true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66839" y="1610174"/>
            <a:ext cx="1856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70C0"/>
                </a:solidFill>
              </a:rPr>
              <a:t>multiValued</a:t>
            </a:r>
            <a:r>
              <a:rPr lang="en-US" sz="1600" b="1" dirty="0" smtClean="0">
                <a:solidFill>
                  <a:srgbClr val="0070C0"/>
                </a:solidFill>
              </a:rPr>
              <a:t>=true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66839" y="1271274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70C0"/>
                </a:solidFill>
              </a:rPr>
              <a:t>docValues</a:t>
            </a:r>
            <a:r>
              <a:rPr lang="en-US" sz="1600" b="1" dirty="0" smtClean="0">
                <a:solidFill>
                  <a:srgbClr val="0070C0"/>
                </a:solidFill>
              </a:rPr>
              <a:t>=</a:t>
            </a:r>
            <a:r>
              <a:rPr lang="en-US" sz="1600" b="1" dirty="0" err="1" smtClean="0">
                <a:solidFill>
                  <a:srgbClr val="0070C0"/>
                </a:solidFill>
              </a:rPr>
              <a:t>t|f</a:t>
            </a:r>
            <a:endParaRPr lang="en-US" sz="1600" b="1" dirty="0" smtClean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66839" y="2287974"/>
            <a:ext cx="1241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default=</a:t>
            </a:r>
            <a:r>
              <a:rPr lang="en-US" sz="1600" b="1" i="1" dirty="0" err="1" smtClean="0">
                <a:solidFill>
                  <a:srgbClr val="0070C0"/>
                </a:solidFill>
              </a:rPr>
              <a:t>str</a:t>
            </a:r>
            <a:endParaRPr lang="en-US" sz="1600" b="1" i="1" dirty="0" smtClean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66839" y="2982866"/>
            <a:ext cx="2608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70C0"/>
                </a:solidFill>
              </a:rPr>
              <a:t>positionIncrementGap</a:t>
            </a:r>
            <a:r>
              <a:rPr lang="en-US" sz="1600" b="1" dirty="0" smtClean="0">
                <a:solidFill>
                  <a:srgbClr val="0070C0"/>
                </a:solidFill>
              </a:rPr>
              <a:t>=n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66839" y="2626874"/>
            <a:ext cx="1786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70C0"/>
                </a:solidFill>
              </a:rPr>
              <a:t>precisionStep</a:t>
            </a:r>
            <a:r>
              <a:rPr lang="en-US" sz="1600" b="1" dirty="0" smtClean="0">
                <a:solidFill>
                  <a:srgbClr val="0070C0"/>
                </a:solidFill>
              </a:rPr>
              <a:t>=n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66839" y="3304674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70C0"/>
                </a:solidFill>
              </a:rPr>
              <a:t>termVectors</a:t>
            </a:r>
            <a:r>
              <a:rPr lang="en-US" sz="1600" b="1" dirty="0" smtClean="0">
                <a:solidFill>
                  <a:srgbClr val="0070C0"/>
                </a:solidFill>
              </a:rPr>
              <a:t>=</a:t>
            </a:r>
            <a:r>
              <a:rPr lang="en-US" sz="1600" b="1" dirty="0" err="1" smtClean="0">
                <a:solidFill>
                  <a:srgbClr val="0070C0"/>
                </a:solidFill>
              </a:rPr>
              <a:t>t|f</a:t>
            </a:r>
            <a:endParaRPr lang="en-US" sz="1600" b="1" dirty="0" smtClean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66839" y="593474"/>
            <a:ext cx="1547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indexed=false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66839" y="1949074"/>
            <a:ext cx="1936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70C0"/>
                </a:solidFill>
              </a:rPr>
              <a:t>multiValued</a:t>
            </a:r>
            <a:r>
              <a:rPr lang="en-US" sz="1600" b="1" dirty="0" smtClean="0">
                <a:solidFill>
                  <a:srgbClr val="0070C0"/>
                </a:solidFill>
              </a:rPr>
              <a:t>=false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66839" y="3643574"/>
            <a:ext cx="1869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70C0"/>
                </a:solidFill>
              </a:rPr>
              <a:t>termPositions</a:t>
            </a:r>
            <a:r>
              <a:rPr lang="en-US" sz="1600" b="1" dirty="0" smtClean="0">
                <a:solidFill>
                  <a:srgbClr val="0070C0"/>
                </a:solidFill>
              </a:rPr>
              <a:t>=</a:t>
            </a:r>
            <a:r>
              <a:rPr lang="en-US" sz="1600" b="1" dirty="0" err="1" smtClean="0">
                <a:solidFill>
                  <a:srgbClr val="0070C0"/>
                </a:solidFill>
              </a:rPr>
              <a:t>t|f</a:t>
            </a:r>
            <a:endParaRPr lang="en-US" sz="1600" b="1" dirty="0" smtClean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66839" y="3982474"/>
            <a:ext cx="1654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70C0"/>
                </a:solidFill>
              </a:rPr>
              <a:t>termOffsets</a:t>
            </a:r>
            <a:r>
              <a:rPr lang="en-US" sz="1600" b="1" dirty="0" smtClean="0">
                <a:solidFill>
                  <a:srgbClr val="0070C0"/>
                </a:solidFill>
              </a:rPr>
              <a:t>=</a:t>
            </a:r>
            <a:r>
              <a:rPr lang="en-US" sz="1600" b="1" dirty="0" err="1" smtClean="0">
                <a:solidFill>
                  <a:srgbClr val="0070C0"/>
                </a:solidFill>
              </a:rPr>
              <a:t>t|f</a:t>
            </a:r>
            <a:endParaRPr lang="en-US" sz="1600" b="1" dirty="0" smtClean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66839" y="4321378"/>
            <a:ext cx="1584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70C0"/>
                </a:solidFill>
              </a:rPr>
              <a:t>omitNorms</a:t>
            </a:r>
            <a:r>
              <a:rPr lang="en-US" sz="1600" b="1" dirty="0" smtClean="0">
                <a:solidFill>
                  <a:srgbClr val="0070C0"/>
                </a:solidFill>
              </a:rPr>
              <a:t>=</a:t>
            </a:r>
            <a:r>
              <a:rPr lang="en-US" sz="1600" b="1" dirty="0" err="1" smtClean="0">
                <a:solidFill>
                  <a:srgbClr val="0070C0"/>
                </a:solidFill>
              </a:rPr>
              <a:t>t|f</a:t>
            </a:r>
            <a:endParaRPr lang="en-US" sz="1600" b="1" dirty="0" smtClean="0">
              <a:solidFill>
                <a:srgbClr val="0070C0"/>
              </a:solidFill>
            </a:endParaRPr>
          </a:p>
        </p:txBody>
      </p: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306917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641426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975935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1310444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1644953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2313971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1979462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2648480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2982989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3317498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3652007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3986516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4321028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2" name="Curved Connector 31"/>
          <p:cNvCxnSpPr/>
          <p:nvPr/>
        </p:nvCxnSpPr>
        <p:spPr>
          <a:xfrm rot="10800000" flipV="1">
            <a:off x="3624270" y="1885980"/>
            <a:ext cx="1529699" cy="354056"/>
          </a:xfrm>
          <a:prstGeom prst="curvedConnector3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06093" y="2858536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70C0"/>
                </a:solidFill>
              </a:rPr>
              <a:t>Collection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87096" y="2281296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err="1" smtClean="0">
                <a:solidFill>
                  <a:srgbClr val="0070C0"/>
                </a:solidFill>
              </a:rPr>
              <a:t>copyField</a:t>
            </a:r>
            <a:r>
              <a:rPr lang="en-US" sz="1600" b="1" dirty="0" smtClean="0">
                <a:solidFill>
                  <a:srgbClr val="0070C0"/>
                </a:solidFill>
              </a:rPr>
              <a:t> 1:1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73282" y="3435776"/>
            <a:ext cx="1609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70C0"/>
                </a:solidFill>
              </a:rPr>
              <a:t>Non-collection</a:t>
            </a:r>
          </a:p>
        </p:txBody>
      </p:sp>
      <p:pic>
        <p:nvPicPr>
          <p:cNvPr id="3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687" y="2294167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687" y="2864247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687" y="3434327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029388" y="1704056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err="1" smtClean="0">
                <a:solidFill>
                  <a:srgbClr val="0070C0"/>
                </a:solidFill>
              </a:rPr>
              <a:t>copyField</a:t>
            </a:r>
            <a:r>
              <a:rPr lang="en-US" sz="1600" b="1" dirty="0" smtClean="0">
                <a:solidFill>
                  <a:srgbClr val="0070C0"/>
                </a:solidFill>
              </a:rPr>
              <a:t> M:1</a:t>
            </a:r>
          </a:p>
        </p:txBody>
      </p:sp>
      <p:pic>
        <p:nvPicPr>
          <p:cNvPr id="4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9" y="1724087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2762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44496"/>
            <a:ext cx="4020796" cy="548048"/>
          </a:xfrm>
        </p:spPr>
        <p:txBody>
          <a:bodyPr/>
          <a:lstStyle/>
          <a:p>
            <a:r>
              <a:rPr lang="en-US" dirty="0"/>
              <a:t>Field Type, Field, Attributes: Covered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42</a:t>
            </a:fld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6166839" y="932374"/>
            <a:ext cx="1127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stored=</a:t>
            </a:r>
            <a:r>
              <a:rPr lang="en-US" sz="1600" b="1" dirty="0" err="1" smtClean="0">
                <a:solidFill>
                  <a:srgbClr val="0070C0"/>
                </a:solidFill>
              </a:rPr>
              <a:t>t|f</a:t>
            </a:r>
            <a:endParaRPr lang="en-US" sz="1600" b="1" dirty="0" smtClean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66839" y="254574"/>
            <a:ext cx="146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indexed=true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66839" y="1610174"/>
            <a:ext cx="1856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70C0"/>
                </a:solidFill>
              </a:rPr>
              <a:t>multiValued</a:t>
            </a:r>
            <a:r>
              <a:rPr lang="en-US" sz="1600" b="1" dirty="0" smtClean="0">
                <a:solidFill>
                  <a:srgbClr val="0070C0"/>
                </a:solidFill>
              </a:rPr>
              <a:t>=true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66839" y="1271274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70C0"/>
                </a:solidFill>
              </a:rPr>
              <a:t>docValues</a:t>
            </a:r>
            <a:r>
              <a:rPr lang="en-US" sz="1600" b="1" dirty="0" smtClean="0">
                <a:solidFill>
                  <a:srgbClr val="0070C0"/>
                </a:solidFill>
              </a:rPr>
              <a:t>=</a:t>
            </a:r>
            <a:r>
              <a:rPr lang="en-US" sz="1600" b="1" dirty="0" err="1" smtClean="0">
                <a:solidFill>
                  <a:srgbClr val="0070C0"/>
                </a:solidFill>
              </a:rPr>
              <a:t>t|f</a:t>
            </a:r>
            <a:endParaRPr lang="en-US" sz="1600" b="1" dirty="0" smtClean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66839" y="2287974"/>
            <a:ext cx="1241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default=</a:t>
            </a:r>
            <a:r>
              <a:rPr lang="en-US" sz="1600" b="1" i="1" dirty="0" err="1" smtClean="0">
                <a:solidFill>
                  <a:srgbClr val="0070C0"/>
                </a:solidFill>
              </a:rPr>
              <a:t>str</a:t>
            </a:r>
            <a:endParaRPr lang="en-US" sz="1600" b="1" i="1" dirty="0" smtClean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66839" y="2982866"/>
            <a:ext cx="2608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70C0"/>
                </a:solidFill>
              </a:rPr>
              <a:t>positionIncrementGap</a:t>
            </a:r>
            <a:r>
              <a:rPr lang="en-US" sz="1600" b="1" dirty="0" smtClean="0">
                <a:solidFill>
                  <a:srgbClr val="0070C0"/>
                </a:solidFill>
              </a:rPr>
              <a:t>=n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66839" y="2626874"/>
            <a:ext cx="1786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70C0"/>
                </a:solidFill>
              </a:rPr>
              <a:t>precisionStep</a:t>
            </a:r>
            <a:r>
              <a:rPr lang="en-US" sz="1600" b="1" dirty="0" smtClean="0">
                <a:solidFill>
                  <a:srgbClr val="0070C0"/>
                </a:solidFill>
              </a:rPr>
              <a:t>=n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66839" y="3304674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70C0"/>
                </a:solidFill>
              </a:rPr>
              <a:t>termVectors</a:t>
            </a:r>
            <a:r>
              <a:rPr lang="en-US" sz="1600" b="1" dirty="0" smtClean="0">
                <a:solidFill>
                  <a:srgbClr val="0070C0"/>
                </a:solidFill>
              </a:rPr>
              <a:t>=</a:t>
            </a:r>
            <a:r>
              <a:rPr lang="en-US" sz="1600" b="1" dirty="0" err="1" smtClean="0">
                <a:solidFill>
                  <a:srgbClr val="0070C0"/>
                </a:solidFill>
              </a:rPr>
              <a:t>t|f</a:t>
            </a:r>
            <a:endParaRPr lang="en-US" sz="1600" b="1" dirty="0" smtClean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66839" y="593474"/>
            <a:ext cx="1547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indexed=false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66839" y="1949074"/>
            <a:ext cx="1936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70C0"/>
                </a:solidFill>
              </a:rPr>
              <a:t>multiValued</a:t>
            </a:r>
            <a:r>
              <a:rPr lang="en-US" sz="1600" b="1" dirty="0" smtClean="0">
                <a:solidFill>
                  <a:srgbClr val="0070C0"/>
                </a:solidFill>
              </a:rPr>
              <a:t>=false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66839" y="3643574"/>
            <a:ext cx="1869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70C0"/>
                </a:solidFill>
              </a:rPr>
              <a:t>termPositions</a:t>
            </a:r>
            <a:r>
              <a:rPr lang="en-US" sz="1600" b="1" dirty="0" smtClean="0">
                <a:solidFill>
                  <a:srgbClr val="0070C0"/>
                </a:solidFill>
              </a:rPr>
              <a:t>=</a:t>
            </a:r>
            <a:r>
              <a:rPr lang="en-US" sz="1600" b="1" dirty="0" err="1" smtClean="0">
                <a:solidFill>
                  <a:srgbClr val="0070C0"/>
                </a:solidFill>
              </a:rPr>
              <a:t>t|f</a:t>
            </a:r>
            <a:endParaRPr lang="en-US" sz="1600" b="1" dirty="0" smtClean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66839" y="3982474"/>
            <a:ext cx="1654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70C0"/>
                </a:solidFill>
              </a:rPr>
              <a:t>termOffsets</a:t>
            </a:r>
            <a:r>
              <a:rPr lang="en-US" sz="1600" b="1" dirty="0" smtClean="0">
                <a:solidFill>
                  <a:srgbClr val="0070C0"/>
                </a:solidFill>
              </a:rPr>
              <a:t>=</a:t>
            </a:r>
            <a:r>
              <a:rPr lang="en-US" sz="1600" b="1" dirty="0" err="1" smtClean="0">
                <a:solidFill>
                  <a:srgbClr val="0070C0"/>
                </a:solidFill>
              </a:rPr>
              <a:t>t|f</a:t>
            </a:r>
            <a:endParaRPr lang="en-US" sz="1600" b="1" dirty="0" smtClean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66839" y="4321378"/>
            <a:ext cx="1584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70C0"/>
                </a:solidFill>
              </a:rPr>
              <a:t>omitNorms</a:t>
            </a:r>
            <a:r>
              <a:rPr lang="en-US" sz="1600" b="1" dirty="0" smtClean="0">
                <a:solidFill>
                  <a:srgbClr val="0070C0"/>
                </a:solidFill>
              </a:rPr>
              <a:t>=</a:t>
            </a:r>
            <a:r>
              <a:rPr lang="en-US" sz="1600" b="1" dirty="0" err="1" smtClean="0">
                <a:solidFill>
                  <a:srgbClr val="0070C0"/>
                </a:solidFill>
              </a:rPr>
              <a:t>t|f</a:t>
            </a:r>
            <a:endParaRPr lang="en-US" sz="1600" b="1" dirty="0" smtClean="0">
              <a:solidFill>
                <a:srgbClr val="0070C0"/>
              </a:solidFill>
            </a:endParaRPr>
          </a:p>
        </p:txBody>
      </p: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306917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641426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975935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1310444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1644953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2313971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1979462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2648480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2982989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3317498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3652007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3986516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4321028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2" name="Curved Connector 31"/>
          <p:cNvCxnSpPr/>
          <p:nvPr/>
        </p:nvCxnSpPr>
        <p:spPr>
          <a:xfrm rot="10800000" flipV="1">
            <a:off x="3624270" y="1885980"/>
            <a:ext cx="1529699" cy="354056"/>
          </a:xfrm>
          <a:prstGeom prst="curvedConnector3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48248" y="3099972"/>
            <a:ext cx="1734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err="1" smtClean="0">
                <a:solidFill>
                  <a:srgbClr val="0070C0"/>
                </a:solidFill>
              </a:rPr>
              <a:t>TrieDoubleField</a:t>
            </a:r>
            <a:endParaRPr lang="en-US" sz="1600" b="1" dirty="0" smtClean="0">
              <a:solidFill>
                <a:srgbClr val="0070C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497464" y="2522732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err="1" smtClean="0">
                <a:solidFill>
                  <a:srgbClr val="0070C0"/>
                </a:solidFill>
              </a:rPr>
              <a:t>TextField</a:t>
            </a:r>
            <a:endParaRPr lang="en-US" sz="1600" b="1" dirty="0" smtClean="0">
              <a:solidFill>
                <a:srgbClr val="0070C0"/>
              </a:solidFill>
            </a:endParaRPr>
          </a:p>
        </p:txBody>
      </p:sp>
      <p:pic>
        <p:nvPicPr>
          <p:cNvPr id="3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687" y="2535603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687" y="3105683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633719" y="1945492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err="1" smtClean="0">
                <a:solidFill>
                  <a:srgbClr val="0070C0"/>
                </a:solidFill>
              </a:rPr>
              <a:t>StrField</a:t>
            </a:r>
            <a:endParaRPr lang="en-US" sz="1600" b="1" dirty="0" smtClean="0">
              <a:solidFill>
                <a:srgbClr val="0070C0"/>
              </a:solidFill>
            </a:endParaRPr>
          </a:p>
        </p:txBody>
      </p:sp>
      <p:pic>
        <p:nvPicPr>
          <p:cNvPr id="4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9" y="1965523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59794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3579"/>
            <a:ext cx="4029342" cy="548048"/>
          </a:xfrm>
        </p:spPr>
        <p:txBody>
          <a:bodyPr/>
          <a:lstStyle/>
          <a:p>
            <a:r>
              <a:rPr lang="en-US" dirty="0"/>
              <a:t>Field Type, Field, Attributes: Covered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43</a:t>
            </a:fld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6166839" y="3145632"/>
            <a:ext cx="1208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70C0"/>
                </a:solidFill>
              </a:rPr>
              <a:t>docValues</a:t>
            </a:r>
            <a:endParaRPr lang="en-US" sz="1600" b="1" dirty="0" smtClean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66839" y="1840212"/>
            <a:ext cx="2007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70C0"/>
                </a:solidFill>
              </a:rPr>
              <a:t>KeywordTokenizer</a:t>
            </a:r>
            <a:endParaRPr lang="en-US" sz="1600" b="1" dirty="0" smtClean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66839" y="2462112"/>
            <a:ext cx="2029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0070C0"/>
                </a:solidFill>
              </a:rPr>
              <a:t>StandardTokenizer</a:t>
            </a:r>
            <a:endParaRPr lang="en-US" sz="1600" b="1" dirty="0" smtClean="0">
              <a:solidFill>
                <a:srgbClr val="0070C0"/>
              </a:solidFill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1892555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2510064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54" y="3189193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Curved Connector 11"/>
          <p:cNvCxnSpPr/>
          <p:nvPr/>
        </p:nvCxnSpPr>
        <p:spPr>
          <a:xfrm rot="10800000" flipV="1">
            <a:off x="3624270" y="2587574"/>
            <a:ext cx="1529699" cy="354056"/>
          </a:xfrm>
          <a:prstGeom prst="curvedConnector3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8248" y="2758891"/>
            <a:ext cx="1734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err="1" smtClean="0">
                <a:solidFill>
                  <a:srgbClr val="0070C0"/>
                </a:solidFill>
              </a:rPr>
              <a:t>TrieDoubleField</a:t>
            </a:r>
            <a:endParaRPr lang="en-US" sz="1600" b="1" dirty="0" smtClean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97464" y="2181651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err="1" smtClean="0">
                <a:solidFill>
                  <a:srgbClr val="0070C0"/>
                </a:solidFill>
              </a:rPr>
              <a:t>TextField</a:t>
            </a:r>
            <a:endParaRPr lang="en-US" sz="1600" b="1" dirty="0" smtClean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74033" y="3913369"/>
            <a:ext cx="1208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err="1" smtClean="0">
                <a:solidFill>
                  <a:srgbClr val="0070C0"/>
                </a:solidFill>
              </a:rPr>
              <a:t>docValues</a:t>
            </a:r>
            <a:endParaRPr lang="en-US" sz="1600" b="1" dirty="0" smtClean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0308" y="3336131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70C0"/>
                </a:solidFill>
              </a:rPr>
              <a:t>Word Proximity</a:t>
            </a: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687" y="2194522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687" y="2764602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687" y="3334682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687" y="3904761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633719" y="1604411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err="1" smtClean="0">
                <a:solidFill>
                  <a:srgbClr val="0070C0"/>
                </a:solidFill>
              </a:rPr>
              <a:t>StrField</a:t>
            </a:r>
            <a:endParaRPr lang="en-US" sz="1600" b="1" dirty="0" smtClean="0">
              <a:solidFill>
                <a:srgbClr val="0070C0"/>
              </a:solidFill>
            </a:endParaRPr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259" y="1624442"/>
            <a:ext cx="323785" cy="32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896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Discussion Lab: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44</a:t>
            </a:fld>
            <a:endParaRPr lang="uk-U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569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Type, Field, Attributes: </a:t>
            </a:r>
            <a:r>
              <a:rPr lang="en-US" dirty="0" smtClean="0"/>
              <a:t>Not (Yet) Covered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45</a:t>
            </a:fld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377779" y="1589210"/>
            <a:ext cx="85387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188" indent="-230188">
              <a:buFont typeface="Arial" pitchFamily="34" charset="0"/>
              <a:buChar char="•"/>
            </a:pPr>
            <a:r>
              <a:rPr lang="en-US" sz="1600" dirty="0" err="1" smtClean="0"/>
              <a:t>autoGeneratePhraseQueries</a:t>
            </a:r>
            <a:r>
              <a:rPr lang="en-US" sz="1600" dirty="0" smtClean="0"/>
              <a:t>, For </a:t>
            </a:r>
            <a:r>
              <a:rPr lang="en-US" sz="1600" dirty="0"/>
              <a:t>text fields. If true, </a:t>
            </a:r>
            <a:r>
              <a:rPr lang="en-US" sz="1600" dirty="0" err="1"/>
              <a:t>Solr</a:t>
            </a:r>
            <a:r>
              <a:rPr lang="en-US" sz="1600" dirty="0"/>
              <a:t> automatically generates phrase queries for adjacent terms. If false, terms must be enclosed in double-quotes to be treated as phrases</a:t>
            </a:r>
            <a:r>
              <a:rPr lang="en-US" sz="1600" dirty="0" smtClean="0"/>
              <a:t>.</a:t>
            </a:r>
          </a:p>
          <a:p>
            <a:pPr marL="230188" indent="-230188">
              <a:buFont typeface="Arial" pitchFamily="34" charset="0"/>
              <a:buChar char="•"/>
            </a:pPr>
            <a:r>
              <a:rPr lang="en-US" sz="1600" dirty="0" err="1" smtClean="0"/>
              <a:t>enableGraphQueries</a:t>
            </a:r>
            <a:r>
              <a:rPr lang="en-US" sz="1600" dirty="0" smtClean="0"/>
              <a:t>, (needs graph query parser, not common)</a:t>
            </a:r>
          </a:p>
          <a:p>
            <a:pPr marL="230188" indent="-230188">
              <a:buFont typeface="Arial" pitchFamily="34" charset="0"/>
              <a:buChar char="•"/>
            </a:pPr>
            <a:r>
              <a:rPr lang="en-US" sz="1600" dirty="0" err="1" smtClean="0"/>
              <a:t>docValuesFormat</a:t>
            </a:r>
            <a:r>
              <a:rPr lang="en-US" sz="1600" dirty="0" smtClean="0"/>
              <a:t>, (not common)</a:t>
            </a:r>
          </a:p>
          <a:p>
            <a:pPr marL="230188" indent="-230188">
              <a:buFont typeface="Arial" pitchFamily="34" charset="0"/>
              <a:buChar char="•"/>
            </a:pPr>
            <a:r>
              <a:rPr lang="en-US" sz="1600" dirty="0" err="1" smtClean="0"/>
              <a:t>postingsFormat</a:t>
            </a:r>
            <a:r>
              <a:rPr lang="en-US" sz="1600" dirty="0" smtClean="0"/>
              <a:t>, (not common)</a:t>
            </a:r>
          </a:p>
          <a:p>
            <a:pPr marL="230188" indent="-230188">
              <a:buFont typeface="Arial" pitchFamily="34" charset="0"/>
              <a:buChar char="•"/>
            </a:pPr>
            <a:r>
              <a:rPr lang="en-US" sz="1600" dirty="0" err="1"/>
              <a:t>sortMissingFirst</a:t>
            </a:r>
            <a:r>
              <a:rPr lang="en-US" sz="1600" dirty="0"/>
              <a:t> </a:t>
            </a:r>
            <a:r>
              <a:rPr lang="en-US" sz="1600" dirty="0" smtClean="0"/>
              <a:t> </a:t>
            </a:r>
            <a:r>
              <a:rPr lang="en-US" sz="1600" dirty="0" err="1" smtClean="0"/>
              <a:t>sortMissingLast</a:t>
            </a:r>
            <a:r>
              <a:rPr lang="en-US" sz="1600" dirty="0"/>
              <a:t>, Control the placement of documents when a sort field is not </a:t>
            </a:r>
            <a:r>
              <a:rPr lang="en-US" sz="1600" dirty="0" smtClean="0"/>
              <a:t>present</a:t>
            </a:r>
          </a:p>
          <a:p>
            <a:pPr marL="230188" indent="-230188">
              <a:buFont typeface="Arial" pitchFamily="34" charset="0"/>
              <a:buChar char="•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9200754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Type, Field, Attributes: Not (Yet) Covered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46</a:t>
            </a:fld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377779" y="1517649"/>
            <a:ext cx="853879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188" indent="-230188">
              <a:buFont typeface="Arial" pitchFamily="34" charset="0"/>
              <a:buChar char="•"/>
            </a:pPr>
            <a:r>
              <a:rPr lang="en-US" sz="1600" dirty="0" err="1"/>
              <a:t>omitTermFreqAndPositions</a:t>
            </a:r>
            <a:r>
              <a:rPr lang="en-US" sz="1600" dirty="0"/>
              <a:t>, (related to </a:t>
            </a:r>
            <a:r>
              <a:rPr lang="en-US" sz="1600" dirty="0" err="1"/>
              <a:t>omitForms</a:t>
            </a:r>
            <a:r>
              <a:rPr lang="en-US" sz="1600" dirty="0"/>
              <a:t>), If true, omits term frequency, positions, and payloads from postings for this field. This can be a performance boost for fields that don’t require that information.</a:t>
            </a:r>
          </a:p>
          <a:p>
            <a:pPr marL="230188" indent="-230188">
              <a:buFont typeface="Arial" pitchFamily="34" charset="0"/>
              <a:buChar char="•"/>
            </a:pPr>
            <a:r>
              <a:rPr lang="en-US" sz="1600" dirty="0" err="1"/>
              <a:t>omitPositions</a:t>
            </a:r>
            <a:r>
              <a:rPr lang="en-US" sz="1600" dirty="0"/>
              <a:t>, (related to </a:t>
            </a:r>
            <a:r>
              <a:rPr lang="en-US" sz="1600" dirty="0" err="1"/>
              <a:t>omitNorms</a:t>
            </a:r>
            <a:r>
              <a:rPr lang="en-US" sz="1600" dirty="0"/>
              <a:t>), Similar to </a:t>
            </a:r>
            <a:r>
              <a:rPr lang="en-US" sz="1600" dirty="0" err="1"/>
              <a:t>omitTermFreqAndPositions</a:t>
            </a:r>
            <a:r>
              <a:rPr lang="en-US" sz="1600" dirty="0"/>
              <a:t> but preserves term frequency information.</a:t>
            </a:r>
          </a:p>
          <a:p>
            <a:pPr marL="230188" indent="-230188">
              <a:buFont typeface="Arial" pitchFamily="34" charset="0"/>
              <a:buChar char="•"/>
            </a:pPr>
            <a:r>
              <a:rPr lang="en-US" sz="1600" dirty="0" err="1"/>
              <a:t>termPayloads</a:t>
            </a:r>
            <a:r>
              <a:rPr lang="en-US" sz="1600" dirty="0"/>
              <a:t>. (related to other term</a:t>
            </a:r>
            <a:r>
              <a:rPr lang="en-US" sz="1600" dirty="0" smtClean="0"/>
              <a:t>*)</a:t>
            </a:r>
          </a:p>
          <a:p>
            <a:pPr marL="230188" indent="-230188">
              <a:buFont typeface="Arial" pitchFamily="34" charset="0"/>
              <a:buChar char="•"/>
            </a:pPr>
            <a:r>
              <a:rPr lang="en-US" sz="1600" dirty="0" err="1" smtClean="0"/>
              <a:t>useDocValuesAsStored</a:t>
            </a:r>
            <a:r>
              <a:rPr lang="en-US" sz="1600" dirty="0" smtClean="0"/>
              <a:t>, (related to stored, not relevant)</a:t>
            </a:r>
          </a:p>
          <a:p>
            <a:pPr marL="230188" indent="-230188">
              <a:buFont typeface="Arial" pitchFamily="34" charset="0"/>
              <a:buChar char="•"/>
            </a:pPr>
            <a:r>
              <a:rPr lang="en-US" sz="1600" dirty="0" smtClean="0"/>
              <a:t>large, (related to stored, not relevant)</a:t>
            </a:r>
          </a:p>
          <a:p>
            <a:pPr marL="230188" indent="-230188">
              <a:buFont typeface="Arial" pitchFamily="34" charset="0"/>
              <a:buChar char="•"/>
            </a:pPr>
            <a:r>
              <a:rPr lang="en-US" sz="1600" dirty="0" smtClean="0"/>
              <a:t>default (related to stored, not relevant)</a:t>
            </a:r>
          </a:p>
          <a:p>
            <a:pPr marL="230188" indent="-230188">
              <a:buFont typeface="Arial" pitchFamily="34" charset="0"/>
              <a:buChar char="•"/>
            </a:pPr>
            <a:endParaRPr lang="en-US" sz="1600" dirty="0"/>
          </a:p>
          <a:p>
            <a:pPr marL="230188" indent="-230188">
              <a:buFont typeface="Arial" pitchFamily="34" charset="0"/>
              <a:buChar char="•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0526696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Limits, Unsupported Features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47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26236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Unsupported Features/Limits: C* &lt;-&gt; DSE &lt;-&gt; </a:t>
            </a:r>
            <a:r>
              <a:rPr lang="en-US" dirty="0" err="1" smtClean="0"/>
              <a:t>Solr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48</a:t>
            </a:fld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236913" y="4389120"/>
            <a:ext cx="83044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https</a:t>
            </a:r>
            <a:r>
              <a:rPr lang="en-US" sz="1000" dirty="0"/>
              <a:t>://docs.datastax.com/en/dse/6.0/dse-dev/datastax_enterprise/search/unsupportedSearchFeatures.html</a:t>
            </a:r>
            <a:endParaRPr lang="en-US" sz="10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04" y="1161184"/>
            <a:ext cx="7479246" cy="2887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8116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Unsupported Features/Limits: C* &lt;-&gt; DSE &lt;-&gt; </a:t>
            </a:r>
            <a:r>
              <a:rPr lang="en-US" dirty="0" err="1"/>
              <a:t>Solr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49</a:t>
            </a:fld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236913" y="4389120"/>
            <a:ext cx="83044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https</a:t>
            </a:r>
            <a:r>
              <a:rPr lang="en-US" sz="1000" dirty="0"/>
              <a:t>://docs.datastax.com/en/dse/6.0/dse-dev/datastax_enterprise/search/unsupportedSearchFeatures.html</a:t>
            </a:r>
            <a:endParaRPr lang="en-US" sz="10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29" y="1088447"/>
            <a:ext cx="7123981" cy="3042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7570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DSE Search (Derived </a:t>
            </a:r>
            <a:r>
              <a:rPr lang="en-US" dirty="0"/>
              <a:t>F</a:t>
            </a:r>
            <a:r>
              <a:rPr lang="en-US" dirty="0" smtClean="0"/>
              <a:t>ields)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5</a:t>
            </a:fld>
            <a:endParaRPr lang="uk-UA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6"/>
          </p:nvPr>
        </p:nvSpPr>
        <p:spPr>
          <a:xfrm>
            <a:off x="4468775" y="1620981"/>
            <a:ext cx="4575472" cy="2128059"/>
          </a:xfrm>
        </p:spPr>
        <p:txBody>
          <a:bodyPr/>
          <a:lstStyle/>
          <a:p>
            <a:pPr marL="6350" indent="0">
              <a:buNone/>
            </a:pPr>
            <a:r>
              <a:rPr lang="en-US" sz="2000" dirty="0" smtClean="0"/>
              <a:t>( Derived fields )</a:t>
            </a:r>
          </a:p>
          <a:p>
            <a:r>
              <a:rPr lang="en-US" sz="1800" dirty="0" err="1" smtClean="0"/>
              <a:t>copyField</a:t>
            </a:r>
            <a:endParaRPr lang="en-US" sz="1800" dirty="0" smtClean="0"/>
          </a:p>
          <a:p>
            <a:pPr defTabSz="457200"/>
            <a:r>
              <a:rPr lang="en-US" sz="1800" dirty="0" err="1" smtClean="0"/>
              <a:t>dynamicField</a:t>
            </a:r>
            <a:r>
              <a:rPr lang="en-US" sz="1800" dirty="0" smtClean="0"/>
              <a:t>	(pass until Geospatial)</a:t>
            </a:r>
          </a:p>
          <a:p>
            <a:pPr defTabSz="457200"/>
            <a:r>
              <a:rPr lang="en-US" sz="1800" dirty="0" smtClean="0"/>
              <a:t>(Default Field)</a:t>
            </a:r>
          </a:p>
          <a:p>
            <a:pPr defTabSz="457200"/>
            <a:r>
              <a:rPr lang="en-US" sz="1800" dirty="0" smtClean="0"/>
              <a:t>( Field Transformers 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113" y="2055216"/>
            <a:ext cx="1957524" cy="1123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837421" y="1428136"/>
            <a:ext cx="2329727" cy="2329727"/>
            <a:chOff x="837421" y="1293176"/>
            <a:chExt cx="2329727" cy="2329727"/>
          </a:xfrm>
        </p:grpSpPr>
        <p:sp>
          <p:nvSpPr>
            <p:cNvPr id="4" name="Oval 3"/>
            <p:cNvSpPr/>
            <p:nvPr/>
          </p:nvSpPr>
          <p:spPr>
            <a:xfrm>
              <a:off x="837421" y="1293176"/>
              <a:ext cx="2329727" cy="2329727"/>
            </a:xfrm>
            <a:prstGeom prst="ellipse">
              <a:avLst/>
            </a:prstGeom>
            <a:noFill/>
            <a:ln w="952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241850" y="1539846"/>
              <a:ext cx="1463040" cy="1828800"/>
            </a:xfrm>
            <a:prstGeom prst="line">
              <a:avLst/>
            </a:prstGeom>
            <a:ln w="952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3988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Unsupported Features/Limits: C* &lt;-&gt; DSE &lt;-&gt; </a:t>
            </a:r>
            <a:r>
              <a:rPr lang="en-US" dirty="0" err="1"/>
              <a:t>Solr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50</a:t>
            </a:fld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236913" y="4389120"/>
            <a:ext cx="83044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https</a:t>
            </a:r>
            <a:r>
              <a:rPr lang="en-US" sz="1000" dirty="0"/>
              <a:t>://docs.datastax.com/en/dse/6.0/dse-dev/datastax_enterprise/search/unsupportedSearchFeatures.html</a:t>
            </a:r>
            <a:endParaRPr lang="en-US" sz="10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01" y="921097"/>
            <a:ext cx="7156551" cy="3226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21812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Unsupported Features/Limits: C* &lt;-&gt; DSE &lt;-&gt; </a:t>
            </a:r>
            <a:r>
              <a:rPr lang="en-US" dirty="0" err="1"/>
              <a:t>Solr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51</a:t>
            </a:fld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236913" y="4389120"/>
            <a:ext cx="83044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https</a:t>
            </a:r>
            <a:r>
              <a:rPr lang="en-US" sz="1000" dirty="0"/>
              <a:t>://docs.datastax.com/en/dse/6.0/dse-dev/datastax_enterprise/search/unsupportedSearchFeatures.html</a:t>
            </a:r>
            <a:endParaRPr lang="en-US" sz="1000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67" y="1041834"/>
            <a:ext cx="6402818" cy="3114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68820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Unsupported Features/Limits: C* &lt;-&gt; DSE &lt;-&gt; </a:t>
            </a:r>
            <a:r>
              <a:rPr lang="en-US" dirty="0" err="1"/>
              <a:t>Solr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52</a:t>
            </a:fld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236913" y="4389120"/>
            <a:ext cx="83044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https</a:t>
            </a:r>
            <a:r>
              <a:rPr lang="en-US" sz="1000" dirty="0"/>
              <a:t>://docs.datastax.com/en/dse/6.0/dse-dev/datastax_enterprise/search/unsupportedSearchFeatures.html</a:t>
            </a:r>
            <a:endParaRPr lang="en-US" sz="1000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14" y="1366232"/>
            <a:ext cx="7583212" cy="2283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92243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53</a:t>
            </a:fld>
            <a:endParaRPr lang="uk-U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927314"/>
            <a:ext cx="8229600" cy="857250"/>
          </a:xfrm>
        </p:spPr>
        <p:txBody>
          <a:bodyPr/>
          <a:lstStyle/>
          <a:p>
            <a:r>
              <a:rPr lang="en-US" dirty="0" smtClean="0"/>
              <a:t>End </a:t>
            </a:r>
            <a:r>
              <a:rPr lang="en-US" smtClean="0"/>
              <a:t>of Module: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630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54</a:t>
            </a:fld>
            <a:endParaRPr lang="uk-UA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927314"/>
            <a:ext cx="8229600" cy="857250"/>
          </a:xfrm>
        </p:spPr>
        <p:txBody>
          <a:bodyPr/>
          <a:lstStyle/>
          <a:p>
            <a:r>
              <a:rPr lang="en-US" smtClean="0"/>
              <a:t>Additional Content: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1565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81236" y="544496"/>
            <a:ext cx="3755877" cy="548048"/>
          </a:xfrm>
        </p:spPr>
        <p:txBody>
          <a:bodyPr/>
          <a:lstStyle/>
          <a:p>
            <a:r>
              <a:rPr lang="en-US" dirty="0" smtClean="0"/>
              <a:t>Analyzer: index or query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55</a:t>
            </a:fld>
            <a:endParaRPr lang="uk-UA" dirty="0"/>
          </a:p>
        </p:txBody>
      </p:sp>
      <p:sp>
        <p:nvSpPr>
          <p:cNvPr id="7" name="TextBox 6"/>
          <p:cNvSpPr txBox="1"/>
          <p:nvPr/>
        </p:nvSpPr>
        <p:spPr>
          <a:xfrm>
            <a:off x="235009" y="325719"/>
            <a:ext cx="4306307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30188"/>
            <a:r>
              <a:rPr lang="en-US" dirty="0"/>
              <a:t>ALTER SEARCH INDEX SCHEMA ON </a:t>
            </a:r>
            <a:r>
              <a:rPr lang="en-US" dirty="0" smtClean="0"/>
              <a:t>t6</a:t>
            </a:r>
          </a:p>
          <a:p>
            <a:pPr defTabSz="230188"/>
            <a:r>
              <a:rPr lang="en-US" dirty="0"/>
              <a:t>	</a:t>
            </a:r>
            <a:r>
              <a:rPr lang="en-US" dirty="0" smtClean="0"/>
              <a:t>ADD </a:t>
            </a:r>
            <a:r>
              <a:rPr lang="en-US" dirty="0" err="1"/>
              <a:t>fieldType</a:t>
            </a:r>
            <a:r>
              <a:rPr lang="en-US" dirty="0"/>
              <a:t>[@name='TextFieldB1</a:t>
            </a:r>
            <a:r>
              <a:rPr lang="en-US" dirty="0" smtClean="0"/>
              <a:t>',</a:t>
            </a:r>
          </a:p>
          <a:p>
            <a:pPr defTabSz="230188"/>
            <a:r>
              <a:rPr lang="en-US" dirty="0"/>
              <a:t>	</a:t>
            </a:r>
            <a:r>
              <a:rPr lang="en-US" dirty="0" smtClean="0"/>
              <a:t>@</a:t>
            </a:r>
            <a:r>
              <a:rPr lang="en-US" dirty="0"/>
              <a:t>class='</a:t>
            </a:r>
            <a:r>
              <a:rPr lang="en-US" dirty="0" err="1"/>
              <a:t>solr.TextField</a:t>
            </a:r>
            <a:r>
              <a:rPr lang="en-US" dirty="0"/>
              <a:t>'] </a:t>
            </a:r>
            <a:r>
              <a:rPr lang="en-US" dirty="0" smtClean="0"/>
              <a:t>WITH</a:t>
            </a:r>
          </a:p>
          <a:p>
            <a:pPr defTabSz="230188"/>
            <a:r>
              <a:rPr lang="en-US" dirty="0"/>
              <a:t>	</a:t>
            </a:r>
            <a:r>
              <a:rPr lang="en-US" dirty="0" smtClean="0"/>
              <a:t>'{"</a:t>
            </a:r>
            <a:r>
              <a:rPr lang="en-US" dirty="0"/>
              <a:t>analyzer":{</a:t>
            </a:r>
            <a:r>
              <a:rPr lang="en-US" dirty="0">
                <a:solidFill>
                  <a:srgbClr val="00B0F0"/>
                </a:solidFill>
              </a:rPr>
              <a:t>"type" : "index"</a:t>
            </a:r>
            <a:r>
              <a:rPr lang="en-US" dirty="0"/>
              <a:t>, "</a:t>
            </a:r>
            <a:r>
              <a:rPr lang="en-US" dirty="0" err="1"/>
              <a:t>tokenizer</a:t>
            </a:r>
            <a:r>
              <a:rPr lang="en-US" dirty="0" smtClean="0"/>
              <a:t>":</a:t>
            </a:r>
          </a:p>
          <a:p>
            <a:pPr defTabSz="230188"/>
            <a:r>
              <a:rPr lang="en-US" dirty="0"/>
              <a:t>	</a:t>
            </a:r>
            <a:r>
              <a:rPr lang="en-US" dirty="0" smtClean="0"/>
              <a:t>{"</a:t>
            </a:r>
            <a:r>
              <a:rPr lang="en-US" dirty="0"/>
              <a:t>class":"</a:t>
            </a:r>
            <a:r>
              <a:rPr lang="en-US" dirty="0" err="1"/>
              <a:t>solr.KeywordTokenizerFactory</a:t>
            </a:r>
            <a:r>
              <a:rPr lang="en-US" dirty="0" smtClean="0"/>
              <a:t>"},</a:t>
            </a:r>
          </a:p>
          <a:p>
            <a:pPr defTabSz="230188"/>
            <a:r>
              <a:rPr lang="en-US" dirty="0"/>
              <a:t>	</a:t>
            </a:r>
            <a:r>
              <a:rPr lang="en-US" dirty="0" smtClean="0"/>
              <a:t>"</a:t>
            </a:r>
            <a:r>
              <a:rPr lang="en-US" dirty="0"/>
              <a:t>filter":[{"class":"</a:t>
            </a:r>
            <a:r>
              <a:rPr lang="en-US" dirty="0" err="1"/>
              <a:t>solr.LowerCaseFilterFactory</a:t>
            </a:r>
            <a:r>
              <a:rPr lang="en-US" dirty="0"/>
              <a:t>"}]}}';</a:t>
            </a:r>
          </a:p>
          <a:p>
            <a:pPr defTabSz="230188"/>
            <a:endParaRPr lang="en-US" dirty="0"/>
          </a:p>
          <a:p>
            <a:pPr defTabSz="230188"/>
            <a:r>
              <a:rPr lang="en-US" dirty="0"/>
              <a:t>ALTER SEARCH INDEX SCHEMA ON t6</a:t>
            </a:r>
          </a:p>
          <a:p>
            <a:pPr defTabSz="230188"/>
            <a:r>
              <a:rPr lang="en-US" dirty="0"/>
              <a:t>   </a:t>
            </a:r>
            <a:r>
              <a:rPr lang="en-US" dirty="0" smtClean="0"/>
              <a:t>   ...</a:t>
            </a:r>
            <a:endParaRPr lang="en-US" dirty="0"/>
          </a:p>
          <a:p>
            <a:pPr defTabSz="230188"/>
            <a:r>
              <a:rPr lang="en-US" dirty="0"/>
              <a:t>   '{"analyzer":</a:t>
            </a:r>
            <a:r>
              <a:rPr lang="en-US" dirty="0">
                <a:solidFill>
                  <a:srgbClr val="00B0F0"/>
                </a:solidFill>
              </a:rPr>
              <a:t>{"type" : </a:t>
            </a:r>
            <a:r>
              <a:rPr lang="en-US" dirty="0" smtClean="0">
                <a:solidFill>
                  <a:srgbClr val="00B0F0"/>
                </a:solidFill>
              </a:rPr>
              <a:t>“query"</a:t>
            </a:r>
            <a:r>
              <a:rPr lang="en-US" dirty="0" smtClean="0"/>
              <a:t>, </a:t>
            </a:r>
            <a:r>
              <a:rPr lang="en-US" dirty="0"/>
              <a:t>"</a:t>
            </a:r>
            <a:r>
              <a:rPr lang="en-US" dirty="0" err="1"/>
              <a:t>tokenizer</a:t>
            </a:r>
            <a:r>
              <a:rPr lang="en-US" dirty="0"/>
              <a:t>":</a:t>
            </a:r>
          </a:p>
          <a:p>
            <a:pPr defTabSz="230188"/>
            <a:r>
              <a:rPr lang="en-US" dirty="0"/>
              <a:t>      {"class":"</a:t>
            </a:r>
            <a:r>
              <a:rPr lang="en-US" dirty="0" err="1"/>
              <a:t>solr.KeywordTokenizerFactory</a:t>
            </a:r>
            <a:r>
              <a:rPr lang="en-US" dirty="0"/>
              <a:t>"},</a:t>
            </a:r>
          </a:p>
          <a:p>
            <a:pPr defTabSz="230188"/>
            <a:r>
              <a:rPr lang="en-US" dirty="0"/>
              <a:t>      </a:t>
            </a:r>
            <a:r>
              <a:rPr lang="en-US" dirty="0" smtClean="0"/>
              <a:t>   ...</a:t>
            </a:r>
            <a:endParaRPr lang="en-US" dirty="0"/>
          </a:p>
          <a:p>
            <a:pPr defTabSz="230188"/>
            <a:endParaRPr lang="en-US" dirty="0"/>
          </a:p>
          <a:p>
            <a:pPr defTabSz="230188"/>
            <a:r>
              <a:rPr lang="en-US" dirty="0"/>
              <a:t>SELECT col1, col4 FROM t6</a:t>
            </a:r>
          </a:p>
          <a:p>
            <a:pPr defTabSz="230188"/>
            <a:r>
              <a:rPr lang="en-US" dirty="0"/>
              <a:t>WHERE </a:t>
            </a:r>
            <a:r>
              <a:rPr lang="en-US" dirty="0" err="1"/>
              <a:t>solr_query</a:t>
            </a:r>
            <a:r>
              <a:rPr lang="en-US" dirty="0"/>
              <a:t> = '{ "q" : "col4:david"}';</a:t>
            </a:r>
          </a:p>
          <a:p>
            <a:pPr defTabSz="230188"/>
            <a:endParaRPr lang="en-US" dirty="0"/>
          </a:p>
          <a:p>
            <a:pPr defTabSz="230188"/>
            <a:r>
              <a:rPr lang="en-US" dirty="0">
                <a:latin typeface="Courier New" pitchFamily="49" charset="0"/>
                <a:cs typeface="Courier New" pitchFamily="49" charset="0"/>
              </a:rPr>
              <a:t> col1 | col4</a:t>
            </a:r>
          </a:p>
          <a:p>
            <a:pPr defTabSz="230188"/>
            <a:r>
              <a:rPr lang="en-US" dirty="0">
                <a:latin typeface="Courier New" pitchFamily="49" charset="0"/>
                <a:cs typeface="Courier New" pitchFamily="49" charset="0"/>
              </a:rPr>
              <a:t>------+-------</a:t>
            </a:r>
          </a:p>
          <a:p>
            <a:pPr defTabSz="230188"/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ddd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| David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6368" y="1563881"/>
            <a:ext cx="3045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The analyzer attribute to set an analyzer as index-only, or query-only; the default is both.</a:t>
            </a:r>
          </a:p>
        </p:txBody>
      </p:sp>
    </p:spTree>
    <p:extLst>
      <p:ext uri="{BB962C8B-B14F-4D97-AF65-F5344CB8AC3E}">
        <p14:creationId xmlns:p14="http://schemas.microsoft.com/office/powerpoint/2010/main" val="32122602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Phonetic Matching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56</a:t>
            </a:fld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333286" y="818520"/>
            <a:ext cx="81864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0188"/>
            <a:r>
              <a:rPr lang="en-US" sz="1800" dirty="0"/>
              <a:t>Phonetic matching algorithms may be used to encode tokens so that two different spellings that are pronounced similarly will match</a:t>
            </a:r>
            <a:r>
              <a:rPr lang="en-US" sz="1800" dirty="0" smtClean="0"/>
              <a:t>.</a:t>
            </a:r>
          </a:p>
          <a:p>
            <a:pPr defTabSz="230188"/>
            <a:endParaRPr lang="en-US" sz="1800" dirty="0"/>
          </a:p>
          <a:p>
            <a:pPr marL="285750" indent="-285750" defTabSz="230188">
              <a:buFont typeface="Arial" pitchFamily="34" charset="0"/>
              <a:buChar char="•"/>
            </a:pPr>
            <a:r>
              <a:rPr lang="en-US" sz="1800" dirty="0" smtClean="0"/>
              <a:t>For </a:t>
            </a:r>
            <a:r>
              <a:rPr lang="en-US" sz="1800" dirty="0"/>
              <a:t>overviews of and comparisons between algorithms, see </a:t>
            </a:r>
            <a:endParaRPr lang="en-US" sz="1800" dirty="0" smtClean="0"/>
          </a:p>
          <a:p>
            <a:pPr defTabSz="230188"/>
            <a:r>
              <a:rPr lang="en-US" sz="1800" dirty="0"/>
              <a:t>	</a:t>
            </a:r>
            <a:r>
              <a:rPr lang="en-US" sz="1800" dirty="0" smtClean="0"/>
              <a:t>	http</a:t>
            </a:r>
            <a:r>
              <a:rPr lang="en-US" sz="1800" dirty="0"/>
              <a:t>://en.wikipedia.org/wiki/Phonetic_algorithm </a:t>
            </a:r>
            <a:endParaRPr lang="en-US" sz="1800" dirty="0" smtClean="0"/>
          </a:p>
          <a:p>
            <a:pPr defTabSz="230188"/>
            <a:r>
              <a:rPr lang="en-US" sz="1800" dirty="0"/>
              <a:t>	</a:t>
            </a:r>
            <a:r>
              <a:rPr lang="en-US" sz="1800" dirty="0" smtClean="0"/>
              <a:t>	http</a:t>
            </a:r>
            <a:r>
              <a:rPr lang="en-US" sz="1800" dirty="0"/>
              <a:t>://ntz-develop.blogspot.com/2011/03/phonetic-algorithms.html </a:t>
            </a:r>
            <a:endParaRPr lang="en-US" sz="1800" dirty="0" smtClean="0"/>
          </a:p>
          <a:p>
            <a:pPr marL="285750" indent="-285750" defTabSz="230188">
              <a:buFont typeface="Arial" pitchFamily="34" charset="0"/>
              <a:buChar char="•"/>
            </a:pPr>
            <a:r>
              <a:rPr lang="en-US" sz="1800" dirty="0" smtClean="0"/>
              <a:t>Algorithms </a:t>
            </a:r>
            <a:r>
              <a:rPr lang="en-US" sz="1800" dirty="0"/>
              <a:t>this category are</a:t>
            </a:r>
            <a:r>
              <a:rPr lang="en-US" sz="1800" dirty="0" smtClean="0"/>
              <a:t>: </a:t>
            </a:r>
          </a:p>
          <a:p>
            <a:pPr lvl="1" defTabSz="230188"/>
            <a:r>
              <a:rPr lang="en-US" sz="1800" dirty="0"/>
              <a:t>	</a:t>
            </a:r>
            <a:r>
              <a:rPr lang="en-US" sz="1800" dirty="0" smtClean="0"/>
              <a:t>	</a:t>
            </a:r>
            <a:r>
              <a:rPr lang="en-US" sz="1800" dirty="0" err="1" smtClean="0"/>
              <a:t>Beider</a:t>
            </a:r>
            <a:r>
              <a:rPr lang="en-US" sz="1800" dirty="0" smtClean="0"/>
              <a:t>-Morse </a:t>
            </a:r>
            <a:r>
              <a:rPr lang="en-US" sz="1800" dirty="0"/>
              <a:t>Phonetic Matching </a:t>
            </a:r>
            <a:r>
              <a:rPr lang="en-US" sz="1800" dirty="0" smtClean="0"/>
              <a:t>(</a:t>
            </a:r>
            <a:r>
              <a:rPr lang="en-US" sz="1800" dirty="0"/>
              <a:t>BMPM</a:t>
            </a:r>
            <a:r>
              <a:rPr lang="en-US" sz="1800" dirty="0" smtClean="0"/>
              <a:t>)</a:t>
            </a:r>
          </a:p>
          <a:p>
            <a:pPr lvl="1" defTabSz="230188"/>
            <a:r>
              <a:rPr lang="en-US" sz="1800" dirty="0"/>
              <a:t>	</a:t>
            </a:r>
            <a:r>
              <a:rPr lang="en-US" sz="1800" dirty="0" smtClean="0"/>
              <a:t>	</a:t>
            </a:r>
            <a:r>
              <a:rPr lang="en-US" sz="1800" dirty="0" err="1" smtClean="0"/>
              <a:t>Daitch-Mokotoff</a:t>
            </a:r>
            <a:r>
              <a:rPr lang="en-US" sz="1800" dirty="0" smtClean="0"/>
              <a:t> </a:t>
            </a:r>
            <a:r>
              <a:rPr lang="en-US" sz="1800" dirty="0" err="1" smtClean="0"/>
              <a:t>Soundex</a:t>
            </a:r>
            <a:endParaRPr lang="en-US" sz="1800" dirty="0" smtClean="0"/>
          </a:p>
          <a:p>
            <a:pPr lvl="1" defTabSz="230188"/>
            <a:r>
              <a:rPr lang="en-US" sz="1800" dirty="0"/>
              <a:t>	</a:t>
            </a:r>
            <a:r>
              <a:rPr lang="en-US" sz="1800" dirty="0" smtClean="0"/>
              <a:t>	Double </a:t>
            </a:r>
            <a:r>
              <a:rPr lang="en-US" sz="1800" dirty="0" err="1" smtClean="0"/>
              <a:t>Metaphone</a:t>
            </a:r>
            <a:r>
              <a:rPr lang="en-US" sz="1800" dirty="0" smtClean="0"/>
              <a:t>, </a:t>
            </a:r>
            <a:r>
              <a:rPr lang="en-US" sz="1800" dirty="0" err="1" smtClean="0"/>
              <a:t>Metaphone</a:t>
            </a:r>
            <a:endParaRPr lang="en-US" sz="1800" dirty="0" smtClean="0"/>
          </a:p>
          <a:p>
            <a:pPr lvl="1" defTabSz="230188"/>
            <a:r>
              <a:rPr lang="en-US" sz="1800" dirty="0"/>
              <a:t>	</a:t>
            </a:r>
            <a:r>
              <a:rPr lang="en-US" sz="1800" dirty="0" smtClean="0"/>
              <a:t>	</a:t>
            </a:r>
            <a:r>
              <a:rPr lang="en-US" sz="1800" dirty="0" err="1" smtClean="0"/>
              <a:t>SoundexRefined</a:t>
            </a:r>
            <a:r>
              <a:rPr lang="en-US" sz="1800" dirty="0" smtClean="0"/>
              <a:t> </a:t>
            </a:r>
            <a:r>
              <a:rPr lang="en-US" sz="1800" dirty="0" err="1" smtClean="0"/>
              <a:t>Soundex</a:t>
            </a:r>
            <a:endParaRPr lang="en-US" sz="1800" dirty="0" smtClean="0"/>
          </a:p>
          <a:p>
            <a:pPr lvl="1" defTabSz="230188"/>
            <a:r>
              <a:rPr lang="en-US" sz="1800" dirty="0"/>
              <a:t>	</a:t>
            </a:r>
            <a:r>
              <a:rPr lang="en-US" sz="1800" dirty="0" smtClean="0"/>
              <a:t>	</a:t>
            </a:r>
            <a:r>
              <a:rPr lang="en-US" sz="1800" dirty="0" err="1" smtClean="0"/>
              <a:t>Caverphone</a:t>
            </a:r>
            <a:endParaRPr lang="en-US" sz="1800" dirty="0" smtClean="0"/>
          </a:p>
          <a:p>
            <a:pPr lvl="1" defTabSz="230188"/>
            <a:r>
              <a:rPr lang="en-US" sz="1800" dirty="0"/>
              <a:t>	</a:t>
            </a:r>
            <a:r>
              <a:rPr lang="en-US" sz="1800" dirty="0" smtClean="0"/>
              <a:t>	</a:t>
            </a:r>
            <a:r>
              <a:rPr lang="en-US" sz="1800" dirty="0" err="1" smtClean="0"/>
              <a:t>Kölner</a:t>
            </a:r>
            <a:r>
              <a:rPr lang="en-US" sz="1800" dirty="0" smtClean="0"/>
              <a:t> </a:t>
            </a:r>
            <a:r>
              <a:rPr lang="en-US" sz="1800" dirty="0" err="1" smtClean="0"/>
              <a:t>Phonetik</a:t>
            </a:r>
            <a:r>
              <a:rPr lang="en-US" sz="1800" dirty="0" smtClean="0"/>
              <a:t> </a:t>
            </a:r>
            <a:r>
              <a:rPr lang="en-US" sz="1800" dirty="0"/>
              <a:t>a.k.a. Cologne </a:t>
            </a:r>
            <a:r>
              <a:rPr lang="en-US" sz="1800" dirty="0" smtClean="0"/>
              <a:t>Phonetic</a:t>
            </a:r>
          </a:p>
          <a:p>
            <a:pPr lvl="1" defTabSz="230188"/>
            <a:r>
              <a:rPr lang="en-US" sz="1800" dirty="0"/>
              <a:t>	</a:t>
            </a:r>
            <a:r>
              <a:rPr lang="en-US" sz="1800" dirty="0" smtClean="0"/>
              <a:t>	NYSIIS</a:t>
            </a:r>
          </a:p>
        </p:txBody>
      </p:sp>
    </p:spTree>
    <p:extLst>
      <p:ext uri="{BB962C8B-B14F-4D97-AF65-F5344CB8AC3E}">
        <p14:creationId xmlns:p14="http://schemas.microsoft.com/office/powerpoint/2010/main" val="3262069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061" y="278480"/>
            <a:ext cx="8675513" cy="548048"/>
          </a:xfrm>
        </p:spPr>
        <p:txBody>
          <a:bodyPr/>
          <a:lstStyle/>
          <a:p>
            <a:r>
              <a:rPr lang="en-US" dirty="0" err="1" smtClean="0"/>
              <a:t>copyField</a:t>
            </a:r>
            <a:r>
              <a:rPr lang="en-US" dirty="0" smtClean="0"/>
              <a:t>: Its own object, </a:t>
            </a:r>
            <a:r>
              <a:rPr lang="en-US" sz="1800" dirty="0" smtClean="0"/>
              <a:t>ALTER SEARCH INDEX .. ADD </a:t>
            </a:r>
            <a:r>
              <a:rPr lang="en-US" sz="1800" dirty="0" err="1" smtClean="0"/>
              <a:t>copyField</a:t>
            </a:r>
            <a:r>
              <a:rPr lang="en-US" sz="1800" dirty="0" smtClean="0"/>
              <a:t>..</a:t>
            </a:r>
            <a:endParaRPr lang="en-US" sz="1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6</a:t>
            </a:fld>
            <a:endParaRPr lang="uk-UA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6"/>
          </p:nvPr>
        </p:nvSpPr>
        <p:spPr>
          <a:xfrm>
            <a:off x="270847" y="869759"/>
            <a:ext cx="4974483" cy="3799125"/>
          </a:xfrm>
        </p:spPr>
        <p:txBody>
          <a:bodyPr/>
          <a:lstStyle/>
          <a:p>
            <a:pPr marL="6350" indent="0">
              <a:buNone/>
            </a:pPr>
            <a:r>
              <a:rPr lang="en-US" sz="2000" dirty="0" smtClean="0"/>
              <a:t>Use cases:</a:t>
            </a:r>
          </a:p>
          <a:p>
            <a:pPr lvl="1"/>
            <a:r>
              <a:rPr lang="en-US" sz="1600" dirty="0" smtClean="0"/>
              <a:t>Need multiple treatments (different analyzers) for a given field  (</a:t>
            </a:r>
            <a:r>
              <a:rPr lang="en-US" sz="1600" dirty="0" err="1" smtClean="0"/>
              <a:t>multiValued</a:t>
            </a:r>
            <a:r>
              <a:rPr lang="en-US" sz="1600" dirty="0" smtClean="0"/>
              <a:t>=false okay)</a:t>
            </a:r>
          </a:p>
          <a:p>
            <a:pPr lvl="1"/>
            <a:r>
              <a:rPr lang="en-US" sz="1600" dirty="0" smtClean="0"/>
              <a:t>Group multiple query attributes to a single location (ease of use, a default field)</a:t>
            </a:r>
          </a:p>
          <a:p>
            <a:pPr lvl="2"/>
            <a:r>
              <a:rPr lang="en-US" sz="1600" dirty="0" err="1" smtClean="0">
                <a:solidFill>
                  <a:srgbClr val="FF0000"/>
                </a:solidFill>
              </a:rPr>
              <a:t>multiValued</a:t>
            </a:r>
            <a:r>
              <a:rPr lang="en-US" sz="1600" dirty="0" smtClean="0">
                <a:solidFill>
                  <a:srgbClr val="FF0000"/>
                </a:solidFill>
              </a:rPr>
              <a:t> = false	// Attractive, but ..</a:t>
            </a:r>
          </a:p>
          <a:p>
            <a:pPr lvl="2" defTabSz="690563"/>
            <a:r>
              <a:rPr lang="en-US" sz="1600" dirty="0" err="1" smtClean="0"/>
              <a:t>multiValued</a:t>
            </a:r>
            <a:r>
              <a:rPr lang="en-US" sz="1600" dirty="0" smtClean="0"/>
              <a:t> = true	// Required for M:1</a:t>
            </a:r>
          </a:p>
          <a:p>
            <a:pPr lvl="1"/>
            <a:r>
              <a:rPr lang="en-US" sz="1600" dirty="0" smtClean="0"/>
              <a:t>Other</a:t>
            </a:r>
            <a:endParaRPr lang="en-US" sz="1600" dirty="0"/>
          </a:p>
          <a:p>
            <a:pPr marL="6350" indent="0">
              <a:buNone/>
            </a:pPr>
            <a:r>
              <a:rPr lang="en-US" dirty="0" smtClean="0">
                <a:solidFill>
                  <a:srgbClr val="00B0F0"/>
                </a:solidFill>
              </a:rPr>
              <a:t>Source fields not stored in index. (No source fields are stored in index.)</a:t>
            </a:r>
          </a:p>
          <a:p>
            <a:pPr marL="6350" indent="0">
              <a:buNone/>
            </a:pPr>
            <a:r>
              <a:rPr lang="en-US" dirty="0" smtClean="0">
                <a:solidFill>
                  <a:srgbClr val="00B0F0"/>
                </a:solidFill>
              </a:rPr>
              <a:t>Destination field not stored in DSE table proper. (No key column data is stored in the table proper.)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100" y="2282689"/>
            <a:ext cx="532851" cy="51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664" y="2800466"/>
            <a:ext cx="498764" cy="492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4278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copyField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to End Example: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7</a:t>
            </a:fld>
            <a:endParaRPr lang="uk-UA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318" y="3002263"/>
            <a:ext cx="2779713" cy="163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0159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copyField</a:t>
            </a:r>
            <a:r>
              <a:rPr lang="en-US" dirty="0" smtClean="0"/>
              <a:t> example </a:t>
            </a:r>
            <a:r>
              <a:rPr lang="en-US" dirty="0"/>
              <a:t>.. page 1 of </a:t>
            </a:r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6"/>
          </p:nvPr>
        </p:nvSpPr>
        <p:spPr>
          <a:xfrm>
            <a:off x="357444" y="851772"/>
            <a:ext cx="4098178" cy="3636761"/>
          </a:xfrm>
        </p:spPr>
        <p:txBody>
          <a:bodyPr/>
          <a:lstStyle/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DROP KEYSPACE ks_7449</a:t>
            </a:r>
            <a:r>
              <a:rPr lang="en-US" sz="1400" dirty="0" smtClean="0"/>
              <a:t>;</a:t>
            </a:r>
            <a:endParaRPr lang="en-US" sz="1400" dirty="0"/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CREATE KEYSPACE ks_7449 WITH REPLICATION =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{'class': '</a:t>
            </a:r>
            <a:r>
              <a:rPr lang="en-US" sz="1400" dirty="0" err="1"/>
              <a:t>SimpleStrategy</a:t>
            </a:r>
            <a:r>
              <a:rPr lang="en-US" sz="1400" dirty="0"/>
              <a:t>', '</a:t>
            </a:r>
            <a:r>
              <a:rPr lang="en-US" sz="1400" dirty="0" err="1"/>
              <a:t>replication_factor</a:t>
            </a:r>
            <a:r>
              <a:rPr lang="en-US" sz="1400" dirty="0"/>
              <a:t>': 1</a:t>
            </a:r>
            <a:r>
              <a:rPr lang="en-US" sz="1400" dirty="0" smtClean="0"/>
              <a:t>};</a:t>
            </a:r>
            <a:endParaRPr lang="en-US" sz="1400" dirty="0"/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USE ks_7449</a:t>
            </a:r>
            <a:r>
              <a:rPr lang="en-US" sz="1400" dirty="0" smtClean="0"/>
              <a:t>;</a:t>
            </a:r>
            <a:endParaRPr lang="en-US" sz="1400" dirty="0"/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CREATE TABLE t6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(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col1               TEXT,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col2               TEXT,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col3               TEXT,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col4               TEXT,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col5               TEXT,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col6               TEXT,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col7               TEXT,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col8               TEXT,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col9               TEXT,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col0               TEXT,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PRIMARY KEY ((col1, col2)) );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699458" y="1633168"/>
            <a:ext cx="4098178" cy="1700235"/>
          </a:xfrm>
          <a:prstGeom prst="rect">
            <a:avLst/>
          </a:prstGeom>
        </p:spPr>
        <p:txBody>
          <a:bodyPr l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3363" marR="0" lvl="0" indent="-227013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lvl="2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lvl="3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lvl="4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CREATE SEARCH INDEX ON t6 WITH COLUMNS col1,</a:t>
            </a:r>
          </a:p>
          <a:p>
            <a:pPr marL="63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* { excluded : true };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536" y="489645"/>
            <a:ext cx="83502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2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copyField</a:t>
            </a:r>
            <a:r>
              <a:rPr lang="en-US" dirty="0"/>
              <a:t> example .. page </a:t>
            </a:r>
            <a:r>
              <a:rPr lang="en-US" dirty="0" smtClean="0"/>
              <a:t>2 </a:t>
            </a:r>
            <a:r>
              <a:rPr lang="en-US" dirty="0"/>
              <a:t>of 10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000-DTSE-Search-7449-60-DM-</a:t>
            </a:r>
            <a:fld id="{5A6FB346-E907-314D-8DE1-ECD2B2B6AA1B}" type="slidenum">
              <a:rPr lang="uk-UA" smtClean="0"/>
              <a:pPr/>
              <a:t>9</a:t>
            </a:fld>
            <a:endParaRPr lang="uk-UA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6"/>
          </p:nvPr>
        </p:nvSpPr>
        <p:spPr>
          <a:xfrm>
            <a:off x="981287" y="1079868"/>
            <a:ext cx="4098178" cy="2365253"/>
          </a:xfrm>
        </p:spPr>
        <p:txBody>
          <a:bodyPr/>
          <a:lstStyle/>
          <a:p>
            <a:pPr marL="6350" indent="0" defTabSz="230188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INSERT INTO t6</a:t>
            </a:r>
          </a:p>
          <a:p>
            <a:pPr marL="6350" indent="0" defTabSz="230188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(col1, col2, col3, col4, col5,</a:t>
            </a:r>
          </a:p>
          <a:p>
            <a:pPr marL="6350" indent="0" defTabSz="230188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   col6, col7, col8, col9, col0)</a:t>
            </a:r>
          </a:p>
          <a:p>
            <a:pPr marL="6350" indent="0" defTabSz="230188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VALUES (</a:t>
            </a:r>
            <a:r>
              <a:rPr lang="en-US" sz="1400" dirty="0">
                <a:solidFill>
                  <a:srgbClr val="00B0F0"/>
                </a:solidFill>
              </a:rPr>
              <a:t>'</a:t>
            </a:r>
            <a:r>
              <a:rPr lang="en-US" sz="1400" dirty="0" err="1">
                <a:solidFill>
                  <a:srgbClr val="00B0F0"/>
                </a:solidFill>
              </a:rPr>
              <a:t>aaa</a:t>
            </a:r>
            <a:r>
              <a:rPr lang="en-US" sz="1400" dirty="0"/>
              <a:t>', '</a:t>
            </a:r>
            <a:r>
              <a:rPr lang="en-US" sz="1400" dirty="0" err="1"/>
              <a:t>aaa</a:t>
            </a:r>
            <a:r>
              <a:rPr lang="en-US" sz="1400" dirty="0"/>
              <a:t>', </a:t>
            </a:r>
            <a:r>
              <a:rPr lang="en-US" sz="1400" dirty="0">
                <a:solidFill>
                  <a:srgbClr val="00B0F0"/>
                </a:solidFill>
              </a:rPr>
              <a:t>'</a:t>
            </a:r>
            <a:r>
              <a:rPr lang="en-US" sz="1400" dirty="0" err="1">
                <a:solidFill>
                  <a:srgbClr val="00B0F0"/>
                </a:solidFill>
              </a:rPr>
              <a:t>StarBucks</a:t>
            </a:r>
            <a:r>
              <a:rPr lang="en-US" sz="1400" dirty="0"/>
              <a:t>', '</a:t>
            </a:r>
            <a:r>
              <a:rPr lang="en-US" sz="1400" dirty="0" err="1"/>
              <a:t>aaa</a:t>
            </a:r>
            <a:r>
              <a:rPr lang="en-US" sz="1400" dirty="0"/>
              <a:t>', '</a:t>
            </a:r>
            <a:r>
              <a:rPr lang="en-US" sz="1400" dirty="0" err="1"/>
              <a:t>aaa</a:t>
            </a:r>
            <a:r>
              <a:rPr lang="en-US" sz="1400" dirty="0"/>
              <a:t>',</a:t>
            </a:r>
          </a:p>
          <a:p>
            <a:pPr marL="6350" indent="0" defTabSz="230188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   '</a:t>
            </a:r>
            <a:r>
              <a:rPr lang="en-US" sz="1400" dirty="0" err="1"/>
              <a:t>aaa</a:t>
            </a:r>
            <a:r>
              <a:rPr lang="en-US" sz="1400" dirty="0"/>
              <a:t>', '</a:t>
            </a:r>
            <a:r>
              <a:rPr lang="en-US" sz="1400" dirty="0" err="1"/>
              <a:t>aaa</a:t>
            </a:r>
            <a:r>
              <a:rPr lang="en-US" sz="1400" dirty="0"/>
              <a:t>', '</a:t>
            </a:r>
            <a:r>
              <a:rPr lang="en-US" sz="1400" dirty="0" err="1"/>
              <a:t>aaa</a:t>
            </a:r>
            <a:r>
              <a:rPr lang="en-US" sz="1400" dirty="0"/>
              <a:t>', '</a:t>
            </a:r>
            <a:r>
              <a:rPr lang="en-US" sz="1400" dirty="0" err="1"/>
              <a:t>aaa</a:t>
            </a:r>
            <a:r>
              <a:rPr lang="en-US" sz="1400" dirty="0"/>
              <a:t>', '</a:t>
            </a:r>
            <a:r>
              <a:rPr lang="en-US" sz="1400" dirty="0" err="1"/>
              <a:t>aaa</a:t>
            </a:r>
            <a:r>
              <a:rPr lang="en-US" sz="1400" dirty="0"/>
              <a:t>');</a:t>
            </a:r>
          </a:p>
          <a:p>
            <a:pPr marL="6350" indent="0" defTabSz="230188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 </a:t>
            </a:r>
            <a:endParaRPr lang="en-US" sz="1400" dirty="0"/>
          </a:p>
          <a:p>
            <a:pPr marL="6350" indent="0" defTabSz="230188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VALUES (</a:t>
            </a:r>
            <a:r>
              <a:rPr lang="en-US" sz="1400" dirty="0">
                <a:solidFill>
                  <a:srgbClr val="00B0F0"/>
                </a:solidFill>
              </a:rPr>
              <a:t>'</a:t>
            </a:r>
            <a:r>
              <a:rPr lang="en-US" sz="1400" dirty="0" err="1">
                <a:solidFill>
                  <a:srgbClr val="00B0F0"/>
                </a:solidFill>
              </a:rPr>
              <a:t>bbb</a:t>
            </a:r>
            <a:r>
              <a:rPr lang="en-US" sz="1400" dirty="0"/>
              <a:t>', '</a:t>
            </a:r>
            <a:r>
              <a:rPr lang="en-US" sz="1400" dirty="0" err="1"/>
              <a:t>bbb</a:t>
            </a:r>
            <a:r>
              <a:rPr lang="en-US" sz="1400" dirty="0"/>
              <a:t>', '</a:t>
            </a:r>
            <a:r>
              <a:rPr lang="en-US" sz="1400" dirty="0" err="1"/>
              <a:t>bbb</a:t>
            </a:r>
            <a:r>
              <a:rPr lang="en-US" sz="1400" dirty="0"/>
              <a:t>', </a:t>
            </a:r>
            <a:r>
              <a:rPr lang="en-US" sz="1400" dirty="0">
                <a:solidFill>
                  <a:srgbClr val="00B0F0"/>
                </a:solidFill>
              </a:rPr>
              <a:t>'Chuck</a:t>
            </a:r>
            <a:r>
              <a:rPr lang="en-US" sz="1400" dirty="0"/>
              <a:t>', </a:t>
            </a:r>
            <a:r>
              <a:rPr lang="en-US" sz="1400" dirty="0">
                <a:solidFill>
                  <a:srgbClr val="00B0F0"/>
                </a:solidFill>
              </a:rPr>
              <a:t>'David</a:t>
            </a:r>
            <a:r>
              <a:rPr lang="en-US" sz="1400" dirty="0"/>
              <a:t>',</a:t>
            </a:r>
          </a:p>
          <a:p>
            <a:pPr marL="6350" indent="0" defTabSz="230188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   </a:t>
            </a:r>
            <a:r>
              <a:rPr lang="en-US" sz="1400" dirty="0">
                <a:solidFill>
                  <a:srgbClr val="00B0F0"/>
                </a:solidFill>
              </a:rPr>
              <a:t>'Todd</a:t>
            </a:r>
            <a:r>
              <a:rPr lang="en-US" sz="1400" dirty="0"/>
              <a:t>', '</a:t>
            </a:r>
            <a:r>
              <a:rPr lang="en-US" sz="1400" dirty="0" err="1"/>
              <a:t>bbb</a:t>
            </a:r>
            <a:r>
              <a:rPr lang="en-US" sz="1400" dirty="0"/>
              <a:t>', '</a:t>
            </a:r>
            <a:r>
              <a:rPr lang="en-US" sz="1400" dirty="0" err="1"/>
              <a:t>bbb</a:t>
            </a:r>
            <a:r>
              <a:rPr lang="en-US" sz="1400" dirty="0"/>
              <a:t>', '</a:t>
            </a:r>
            <a:r>
              <a:rPr lang="en-US" sz="1400" dirty="0" err="1"/>
              <a:t>bbb</a:t>
            </a:r>
            <a:r>
              <a:rPr lang="en-US" sz="1400" dirty="0"/>
              <a:t>', '</a:t>
            </a:r>
            <a:r>
              <a:rPr lang="en-US" sz="1400" dirty="0" err="1"/>
              <a:t>bbb</a:t>
            </a:r>
            <a:r>
              <a:rPr lang="en-US" sz="1400" dirty="0" smtClean="0"/>
              <a:t>');</a:t>
            </a:r>
          </a:p>
          <a:p>
            <a:pPr marL="6350" indent="0" defTabSz="230188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6350" indent="0" defTabSz="230188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	VALUES 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00B0F0"/>
                </a:solidFill>
              </a:rPr>
              <a:t>'ccc</a:t>
            </a:r>
            <a:r>
              <a:rPr lang="en-US" sz="1400" dirty="0"/>
              <a:t>', 'ccc', 'ccc', </a:t>
            </a:r>
            <a:r>
              <a:rPr lang="en-US" sz="1400" dirty="0">
                <a:solidFill>
                  <a:srgbClr val="00B0F0"/>
                </a:solidFill>
              </a:rPr>
              <a:t>'Chuck</a:t>
            </a:r>
            <a:r>
              <a:rPr lang="en-US" sz="1400" dirty="0"/>
              <a:t>', </a:t>
            </a:r>
            <a:r>
              <a:rPr lang="en-US" sz="1400" dirty="0">
                <a:solidFill>
                  <a:srgbClr val="00B0F0"/>
                </a:solidFill>
              </a:rPr>
              <a:t>'Mary</a:t>
            </a:r>
            <a:r>
              <a:rPr lang="en-US" sz="1400" dirty="0"/>
              <a:t>',</a:t>
            </a:r>
          </a:p>
          <a:p>
            <a:pPr marL="6350" indent="0" defTabSz="230188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   </a:t>
            </a:r>
            <a:r>
              <a:rPr lang="en-US" sz="1400" dirty="0">
                <a:solidFill>
                  <a:srgbClr val="00B0F0"/>
                </a:solidFill>
              </a:rPr>
              <a:t>'Lincoln</a:t>
            </a:r>
            <a:r>
              <a:rPr lang="en-US" sz="1400" dirty="0"/>
              <a:t>', 'ccc', 'ccc', 'ccc', 'ccc</a:t>
            </a:r>
            <a:r>
              <a:rPr lang="en-US" sz="1400" dirty="0" smtClean="0"/>
              <a:t>');</a:t>
            </a:r>
          </a:p>
          <a:p>
            <a:pPr marL="6350" indent="0" defTabSz="230188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6350" indent="0" defTabSz="230188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	VALUES 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00B0F0"/>
                </a:solidFill>
              </a:rPr>
              <a:t>'</a:t>
            </a:r>
            <a:r>
              <a:rPr lang="en-US" sz="1400" dirty="0" err="1">
                <a:solidFill>
                  <a:srgbClr val="00B0F0"/>
                </a:solidFill>
              </a:rPr>
              <a:t>ddd</a:t>
            </a:r>
            <a:r>
              <a:rPr lang="en-US" sz="1400" dirty="0"/>
              <a:t>', '</a:t>
            </a:r>
            <a:r>
              <a:rPr lang="en-US" sz="1400" dirty="0" err="1"/>
              <a:t>ddd</a:t>
            </a:r>
            <a:r>
              <a:rPr lang="en-US" sz="1400" dirty="0"/>
              <a:t>', '</a:t>
            </a:r>
            <a:r>
              <a:rPr lang="en-US" sz="1400" dirty="0" err="1"/>
              <a:t>ddd</a:t>
            </a:r>
            <a:r>
              <a:rPr lang="en-US" sz="1400" dirty="0"/>
              <a:t>', </a:t>
            </a:r>
            <a:r>
              <a:rPr lang="en-US" sz="1400" dirty="0">
                <a:solidFill>
                  <a:srgbClr val="00B0F0"/>
                </a:solidFill>
              </a:rPr>
              <a:t>'David</a:t>
            </a:r>
            <a:r>
              <a:rPr lang="en-US" sz="1400" dirty="0"/>
              <a:t>', </a:t>
            </a:r>
            <a:r>
              <a:rPr lang="en-US" sz="1400" dirty="0">
                <a:solidFill>
                  <a:srgbClr val="00B0F0"/>
                </a:solidFill>
              </a:rPr>
              <a:t>'Chuck</a:t>
            </a:r>
            <a:r>
              <a:rPr lang="en-US" sz="1400" dirty="0"/>
              <a:t>',</a:t>
            </a:r>
          </a:p>
          <a:p>
            <a:pPr marL="6350" indent="0" defTabSz="230188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     </a:t>
            </a:r>
            <a:r>
              <a:rPr lang="en-US" sz="1400" dirty="0">
                <a:solidFill>
                  <a:srgbClr val="00B0F0"/>
                </a:solidFill>
              </a:rPr>
              <a:t>'Todd</a:t>
            </a:r>
            <a:r>
              <a:rPr lang="en-US" sz="1400" dirty="0"/>
              <a:t>', '</a:t>
            </a:r>
            <a:r>
              <a:rPr lang="en-US" sz="1400" dirty="0" err="1"/>
              <a:t>ddd</a:t>
            </a:r>
            <a:r>
              <a:rPr lang="en-US" sz="1400" dirty="0"/>
              <a:t>', '</a:t>
            </a:r>
            <a:r>
              <a:rPr lang="en-US" sz="1400" dirty="0" err="1"/>
              <a:t>ddd</a:t>
            </a:r>
            <a:r>
              <a:rPr lang="en-US" sz="1400" dirty="0"/>
              <a:t>', '</a:t>
            </a:r>
            <a:r>
              <a:rPr lang="en-US" sz="1400" dirty="0" err="1"/>
              <a:t>ddd</a:t>
            </a:r>
            <a:r>
              <a:rPr lang="en-US" sz="1400" dirty="0"/>
              <a:t>', '</a:t>
            </a:r>
            <a:r>
              <a:rPr lang="en-US" sz="1400" dirty="0" err="1"/>
              <a:t>ddd</a:t>
            </a:r>
            <a:r>
              <a:rPr lang="en-US" sz="1400" dirty="0"/>
              <a:t>');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536" y="489645"/>
            <a:ext cx="83502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1726561"/>
      </p:ext>
    </p:extLst>
  </p:cSld>
  <p:clrMapOvr>
    <a:masterClrMapping/>
  </p:clrMapOvr>
</p:sld>
</file>

<file path=ppt/theme/theme1.xml><?xml version="1.0" encoding="utf-8"?>
<a:theme xmlns:a="http://schemas.openxmlformats.org/drawingml/2006/main" name="DataStax_Template_Widescreen">
  <a:themeElements>
    <a:clrScheme name="DataStax 2018">
      <a:dk1>
        <a:srgbClr val="000000"/>
      </a:dk1>
      <a:lt1>
        <a:srgbClr val="FFFFFF"/>
      </a:lt1>
      <a:dk2>
        <a:srgbClr val="9EACAB"/>
      </a:dk2>
      <a:lt2>
        <a:srgbClr val="F8F9F7"/>
      </a:lt2>
      <a:accent1>
        <a:srgbClr val="007A97"/>
      </a:accent1>
      <a:accent2>
        <a:srgbClr val="CA5F14"/>
      </a:accent2>
      <a:accent3>
        <a:srgbClr val="FFC72C"/>
      </a:accent3>
      <a:accent4>
        <a:srgbClr val="A4D233"/>
      </a:accent4>
      <a:accent5>
        <a:srgbClr val="0CB7E1"/>
      </a:accent5>
      <a:accent6>
        <a:srgbClr val="8031A7"/>
      </a:accent6>
      <a:hlink>
        <a:srgbClr val="007997"/>
      </a:hlink>
      <a:folHlink>
        <a:srgbClr val="374C5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DataStax 2018" id="{D3827187-BCD1-524E-827E-1B9956023528}" vid="{205F31E9-C290-354E-9C88-283432D4769B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DataStax 2018_FINAL PPT Template</Template>
  <TotalTime>1682</TotalTime>
  <Words>5830</Words>
  <Application>Microsoft Office PowerPoint</Application>
  <PresentationFormat>On-screen Show (16:9)</PresentationFormat>
  <Paragraphs>986</Paragraphs>
  <Slides>56</Slides>
  <Notes>54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DataStax_Template_Widescreen</vt:lpstr>
      <vt:lpstr>Discussion Module:</vt:lpstr>
      <vt:lpstr>Discussion Lab:</vt:lpstr>
      <vt:lpstr>Amazon, Uber Eats: Name 3 You  Have|Need</vt:lpstr>
      <vt:lpstr>End of Discussion Lab:</vt:lpstr>
      <vt:lpstr>DSE Search (Derived Fields)</vt:lpstr>
      <vt:lpstr>copyField: Its own object, ALTER SEARCH INDEX .. ADD copyField..</vt:lpstr>
      <vt:lpstr>End to End Example:</vt:lpstr>
      <vt:lpstr>copyField example .. page 1 of 10</vt:lpstr>
      <vt:lpstr>copyField example .. page 2 of 10</vt:lpstr>
      <vt:lpstr>copyField example .. page 3 of 10</vt:lpstr>
      <vt:lpstr>copyField example .. page 4 of 10</vt:lpstr>
      <vt:lpstr>copyField example .. page 5 of 10</vt:lpstr>
      <vt:lpstr>copyField example .. page 6 of 10</vt:lpstr>
      <vt:lpstr>copyField example .. page 7 of 10</vt:lpstr>
      <vt:lpstr>copyField example .. page 8 of 10</vt:lpstr>
      <vt:lpstr>copyField example .. page 9 of 10</vt:lpstr>
      <vt:lpstr>copyField example .. page 10 of 10</vt:lpstr>
      <vt:lpstr>End to End Example:</vt:lpstr>
      <vt:lpstr>dynamicField: Also its own object </vt:lpstr>
      <vt:lpstr>Default Field:</vt:lpstr>
      <vt:lpstr>End to End Example:</vt:lpstr>
      <vt:lpstr>Default Field Example .. page 1 of 5</vt:lpstr>
      <vt:lpstr>Default Field Example .. page 2 of 5</vt:lpstr>
      <vt:lpstr>Default Field Example .. page 3 of 5</vt:lpstr>
      <vt:lpstr>Default Field Example .. page 4 of 5</vt:lpstr>
      <vt:lpstr>Default Field Example .. page 5 of 5</vt:lpstr>
      <vt:lpstr>End to End Example:</vt:lpstr>
      <vt:lpstr>Field Transformers: Current landscape</vt:lpstr>
      <vt:lpstr>DSE Search Text Query Parsing, Scoring</vt:lpstr>
      <vt:lpstr>Database Server Backends: Stages</vt:lpstr>
      <vt:lpstr>DSE Search (Lucene) Scoring Model, Part 1 of 2</vt:lpstr>
      <vt:lpstr>DSE Search (Lucene) Scoring Model, Part 2 of 2</vt:lpstr>
      <vt:lpstr>Score: Example, Part 1 of 2</vt:lpstr>
      <vt:lpstr>Score: Example, Part 2 of 2</vt:lpstr>
      <vt:lpstr>Scoring: q and fq (fq, not covered yet)</vt:lpstr>
      <vt:lpstr>Boosting: Index and Query, Positive and Negative</vt:lpstr>
      <vt:lpstr>Remainder of Field Type, Field Attributes</vt:lpstr>
      <vt:lpstr>Discussion Lab:</vt:lpstr>
      <vt:lpstr>Field Type, Field, Attributes: Covered</vt:lpstr>
      <vt:lpstr>Field Type, Field, Attributes: Covered</vt:lpstr>
      <vt:lpstr>Field Type, Field, Attributes: Covered</vt:lpstr>
      <vt:lpstr>Field Type, Field, Attributes: Covered</vt:lpstr>
      <vt:lpstr>Field Type, Field, Attributes: Covered</vt:lpstr>
      <vt:lpstr>End of Discussion Lab:</vt:lpstr>
      <vt:lpstr>Field Type, Field, Attributes: Not (Yet) Covered</vt:lpstr>
      <vt:lpstr>Field Type, Field, Attributes: Not (Yet) Covered</vt:lpstr>
      <vt:lpstr>Limits, Unsupported Features </vt:lpstr>
      <vt:lpstr>Unsupported Features/Limits: C* &lt;-&gt; DSE &lt;-&gt; Solr</vt:lpstr>
      <vt:lpstr>Unsupported Features/Limits: C* &lt;-&gt; DSE &lt;-&gt; Solr</vt:lpstr>
      <vt:lpstr>Unsupported Features/Limits: C* &lt;-&gt; DSE &lt;-&gt; Solr</vt:lpstr>
      <vt:lpstr>Unsupported Features/Limits: C* &lt;-&gt; DSE &lt;-&gt; Solr</vt:lpstr>
      <vt:lpstr>Unsupported Features/Limits: C* &lt;-&gt; DSE &lt;-&gt; Solr</vt:lpstr>
      <vt:lpstr>End of Module:</vt:lpstr>
      <vt:lpstr>Additional Content:</vt:lpstr>
      <vt:lpstr>Analyzer: index or query</vt:lpstr>
      <vt:lpstr>Phonetic Matching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Yen Wolf</dc:creator>
  <cp:keywords/>
  <dc:description/>
  <cp:lastModifiedBy>default</cp:lastModifiedBy>
  <cp:revision>96</cp:revision>
  <dcterms:created xsi:type="dcterms:W3CDTF">2018-03-30T00:33:11Z</dcterms:created>
  <dcterms:modified xsi:type="dcterms:W3CDTF">2018-08-07T11:44:35Z</dcterms:modified>
  <cp:category/>
</cp:coreProperties>
</file>